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Default Extension="png" ContentType="image/png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Masters/theme/theme1.xml" ContentType="application/vnd.openxmlformats-officedocument.theme+xml"/>
  <Override PartName="/ppt/slides/slide1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35e992174186464e" /></Relationships>
</file>

<file path=ppt/presentation.xml><?xml version="1.0" encoding="utf-8"?>
<p:presentation xmlns:p="http://schemas.openxmlformats.org/presentationml/2006/main">
  <p:sldMasterIdLst>
    <p:sldMasterId xmlns:r="http://schemas.openxmlformats.org/officeDocument/2006/relationships" id="2147483649" r:id="rId1"/>
  </p:sldMasterIdLst>
  <p:sldIdLst>
    <p:sldId xmlns:r="http://schemas.openxmlformats.org/officeDocument/2006/relationships" id="260" r:id="rId6"/>
  </p:sldIdLst>
  <p:sldSz cx="12191695" cy="6858000"/>
  <p:notesSz cx="7772400" cy="10058400"/>
  <p:defaultTextStyle/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Relationship Type="http://schemas.openxmlformats.org/officeDocument/2006/relationships/theme" Target="/ppt/slideMasters/theme/theme1.xml" Id="rId5" /><Relationship Type="http://schemas.openxmlformats.org/officeDocument/2006/relationships/slide" Target="/ppt/slides/slide1.xml" Id="rId6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3" /></Relationships>
</file>

<file path=ppt/slideLayouts/slideLayout1.xml><?xml version="1.0" encoding="utf-8"?>
<p:sldLayout xmlns:p="http://schemas.openxmlformats.org/presentationml/2006/main">
  <p:cSld>
    <p:spTree>
      <p:nvGrpSpPr>
        <p:cNvPr id="258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2" /><Relationship Type="http://schemas.openxmlformats.org/officeDocument/2006/relationships/theme" Target="/ppt/slideMasters/theme/theme1.xml" Id="rId4" /></Relationships>
</file>

<file path=ppt/slideMasters/slideMaster1.xml><?xml version="1.0" encoding="utf-8"?>
<p:sldMaster xmlns:p="http://schemas.openxmlformats.org/presentationml/2006/main">
  <p:cSld>
    <p:spTree>
      <p:nvGrpSpPr>
        <p:cNvPr id="257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50" r:id="rId2"/>
  </p:sldLayoutIdLst>
  <p:txStyles>
    <p:titleStyle/>
    <p:bodyStyle/>
    <p:otherStyle/>
  </p:txStyles>
</p:sldMaster>
</file>

<file path=ppt/slideMasters/theme/theme1.xml><?xml version="1.0" encoding="utf-8"?>
<a:theme xmlns:a="http://schemas.openxmlformats.org/drawingml/2006/main" name="Reporting Services 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Reporting Services Theme Elements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7" /><Relationship Type="http://schemas.openxmlformats.org/officeDocument/2006/relationships/image" Target="/ppt/media/image.png" Id="rId8" /><Relationship Type="http://schemas.openxmlformats.org/officeDocument/2006/relationships/image" Target="/ppt/media/image2.png" Id="rId9" /><Relationship Type="http://schemas.openxmlformats.org/officeDocument/2006/relationships/image" Target="/ppt/media/image3.png" Id="rId10" /><Relationship Type="http://schemas.openxmlformats.org/officeDocument/2006/relationships/image" Target="/ppt/media/image4.png" Id="rId11" /><Relationship Type="http://schemas.openxmlformats.org/officeDocument/2006/relationships/image" Target="/ppt/media/image5.png" Id="rId12" /><Relationship Type="http://schemas.openxmlformats.org/officeDocument/2006/relationships/image" Target="/ppt/media/image6.png" Id="rId13" /><Relationship Type="http://schemas.openxmlformats.org/officeDocument/2006/relationships/image" Target="/ppt/media/image7.png" Id="rId14" /><Relationship Type="http://schemas.openxmlformats.org/officeDocument/2006/relationships/image" Target="/ppt/media/image8.png" Id="rId15" /><Relationship Type="http://schemas.openxmlformats.org/officeDocument/2006/relationships/image" Target="/ppt/media/image9.png" Id="rId16" /><Relationship Type="http://schemas.openxmlformats.org/officeDocument/2006/relationships/image" Target="/ppt/media/image10.png" Id="rId17" /></Relationships>
</file>

<file path=ppt/slides/slide1.xml><?xml version="1.0" encoding="utf-8"?>
<p:sld xmlns:p="http://schemas.openxmlformats.org/presentationml/2006/main">
  <p:cSld>
    <p:spTree>
      <p:nvGrpSpPr>
        <p:cNvPr id="259" name=""/>
        <p:cNvGrpSpPr/>
        <p:nvPr/>
      </p:nvGrpSpPr>
      <p:grpSpPr>
        <a:xfrm xmlns:a="http://schemas.openxmlformats.org/drawingml/2006/main"/>
      </p:grpSpPr>
      <p:sp>
        <p:nvSpPr>
          <p:cNvPr id="261" name=""/>
          <p:cNvSpPr/>
          <p:nvPr/>
        </p:nvSpPr>
        <p:spPr>
          <a:xfrm xmlns:a="http://schemas.openxmlformats.org/drawingml/2006/main">
            <a:off x="1507144" y="180000"/>
            <a:ext cx="4439321" cy="8951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IE" sz="1800" b="1" i="0" u="none" strike="noStrike" dirty="0">
                <a:solidFill>
                  <a:srgbClr val="0070C0"/>
                </a:solidFill>
                <a:latin typeface="Arial"/>
              </a:rPr>
              <a:t>Children’s Health Ireland (CHI)</a:t>
            </a:r>
          </a:p>
          <a:p xmlns:a="http://schemas.openxmlformats.org/drawingml/2006/main">
            <a:pPr marL="0" marR="0" indent="0" algn="ctr" rtl="0"/>
            <a:r>
              <a:rPr lang="en-IE" sz="1300" b="1" i="0" u="none" strike="noStrike" dirty="0">
                <a:solidFill>
                  <a:srgbClr val="000000"/>
                </a:solidFill>
                <a:latin typeface="Arial"/>
              </a:rPr>
              <a:t>Update on Scoliosis Related Surgeries</a:t>
            </a:r>
          </a:p>
          <a:p xmlns:a="http://schemas.openxmlformats.org/drawingml/2006/main">
            <a:pPr marL="0" marR="0" indent="0" algn="ctr" rtl="0"/>
            <a:r>
              <a:rPr lang="en-IE" sz="1300" b="1" i="0" u="none" strike="noStrike" dirty="0">
                <a:solidFill>
                  <a:srgbClr val="000000"/>
                </a:solidFill>
                <a:latin typeface="Arial"/>
              </a:rPr>
              <a:t/>
            </a:r>
          </a:p>
          <a:p xmlns:a="http://schemas.openxmlformats.org/drawingml/2006/main">
            <a:pPr marL="0" marR="0" indent="0" algn="ctr" rtl="0"/>
            <a:r>
              <a:rPr lang="en-IE" sz="1300" b="1" i="0" u="none" strike="noStrike" dirty="0">
                <a:solidFill>
                  <a:srgbClr val="000000"/>
                </a:solidFill>
                <a:latin typeface="Arial"/>
              </a:rPr>
              <a:t>Published on </a:t>
            </a:r>
            <a:r>
              <a:rPr lang="en-IE" sz="1300" b="1" i="0" u="none" strike="noStrike" dirty="0">
                <a:solidFill>
                  <a:srgbClr val="000000"/>
                </a:solidFill>
                <a:latin typeface="Arial"/>
              </a:rPr>
              <a:t>11 September 2023</a:t>
            </a:r>
          </a:p>
        </p:txBody>
      </p:sp>
      <p:pic>
        <p:nvPicPr>
          <p:cNvPr id="262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8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7384741" y="180000"/>
            <a:ext cx="2326608" cy="893853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3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9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92701" y="180000"/>
            <a:ext cx="1327151" cy="893853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4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0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6009958" y="180000"/>
            <a:ext cx="1374773" cy="893853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5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1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7345979" y="2250993"/>
            <a:ext cx="2352001" cy="723903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6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2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92701" y="1345957"/>
            <a:ext cx="7115175" cy="1746293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267" name=""/>
          <p:cNvSpPr/>
          <p:nvPr/>
        </p:nvSpPr>
        <p:spPr>
          <a:xfrm xmlns:a="http://schemas.openxmlformats.org/drawingml/2006/main">
            <a:off x="192701" y="1089919"/>
            <a:ext cx="7743825" cy="23063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IE" sz="1200" b="1" i="0" u="none" strike="noStrike" dirty="0">
                <a:solidFill>
                  <a:srgbClr val="0070C0"/>
                </a:solidFill>
                <a:latin typeface="Arial"/>
              </a:rPr>
              <a:t>Total Surgeries (Including Single and Multiple Stages) Performed as of </a:t>
            </a:r>
            <a:r>
              <a:rPr lang="en-IE" sz="1200" b="1" i="0" u="none" strike="noStrike" dirty="0">
                <a:solidFill>
                  <a:srgbClr val="0070C0"/>
                </a:solidFill>
                <a:latin typeface="Arial"/>
              </a:rPr>
              <a:t>8 September 2023</a:t>
            </a:r>
          </a:p>
        </p:txBody>
      </p:sp>
      <p:pic>
        <p:nvPicPr>
          <p:cNvPr id="268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3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2104053" y="3540811"/>
            <a:ext cx="6673200" cy="227279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9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4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80000" y="3531284"/>
            <a:ext cx="1924053" cy="227279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270" name=""/>
          <p:cNvSpPr/>
          <p:nvPr/>
        </p:nvSpPr>
        <p:spPr>
          <a:xfrm xmlns:a="http://schemas.openxmlformats.org/drawingml/2006/main">
            <a:off x="330812" y="3117643"/>
            <a:ext cx="7743825" cy="410468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IE" sz="1200" b="1" i="0" u="none" strike="noStrike" dirty="0">
                <a:solidFill>
                  <a:srgbClr val="0070C0"/>
                </a:solidFill>
                <a:latin typeface="Arial"/>
              </a:rPr>
              <a:t>Total Number of Patients on Waiting Lists Clinically Deemed as Requiring Surgery as of </a:t>
            </a:r>
            <a:r>
              <a:rPr lang="en-IE" sz="1200" b="1" i="0" u="none" strike="noStrike" dirty="0">
                <a:solidFill>
                  <a:srgbClr val="0070C0"/>
                </a:solidFill>
                <a:latin typeface="Arial"/>
              </a:rPr>
              <a:t>8 September 2023</a:t>
            </a:r>
          </a:p>
        </p:txBody>
      </p:sp>
      <p:sp>
        <p:nvSpPr>
          <p:cNvPr id="271" name=""/>
          <p:cNvSpPr/>
          <p:nvPr/>
        </p:nvSpPr>
        <p:spPr>
          <a:xfrm xmlns:a="http://schemas.openxmlformats.org/drawingml/2006/main">
            <a:off x="180000" y="5867575"/>
            <a:ext cx="7894638" cy="398331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IE" sz="1000" b="1" i="0" u="none" strike="noStrike" dirty="0">
                <a:solidFill>
                  <a:srgbClr val="FF0000"/>
                </a:solidFill>
                <a:latin typeface="Arial"/>
              </a:rPr>
              <a:t>   *No of patients suspended from the waiting list, as patient is temporarily unavailable, clinically unsuitable or has a provisional date for outsourcing for their procedure. This includes all suspensions (hospital or patient initiated)</a:t>
            </a:r>
          </a:p>
        </p:txBody>
      </p:sp>
      <p:pic>
        <p:nvPicPr>
          <p:cNvPr id="272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5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8138133" y="5851711"/>
            <a:ext cx="467661" cy="38879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73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6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8669299" y="5813607"/>
            <a:ext cx="1028689" cy="40149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74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7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7358680" y="1476286"/>
            <a:ext cx="2339300" cy="71120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</p:spTree>
  </p:cSld>
  <p:clrMapOvr>
    <a:masterClrMapping xmlns:a="http://schemas.openxmlformats.org/drawingml/2006/main"/>
  </p:clrMapOvr>
</p:sld>
</file>