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9" r:id="rId1"/>
  </p:sldMasterIdLst>
  <p:sldIdLst>
    <p:sldId id="260" r:id="rId2"/>
  </p:sldIdLst>
  <p:sldSz cx="12192000" cy="6858000"/>
  <p:notesSz cx="7772400" cy="100584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164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Rectangle 260"/>
          <p:cNvSpPr/>
          <p:nvPr/>
        </p:nvSpPr>
        <p:spPr>
          <a:xfrm>
            <a:off x="1507144" y="180000"/>
            <a:ext cx="4439321" cy="895100"/>
          </a:xfrm>
          <a:prstGeom prst="rect">
            <a:avLst/>
          </a:prstGeom>
          <a:noFill/>
          <a:ln>
            <a:noFill/>
          </a:ln>
        </p:spPr>
        <p:txBody>
          <a:bodyPr vert="horz" lIns="25400" tIns="25400" rIns="25400" bIns="25400" anchor="t" anchorCtr="0"/>
          <a:lstStyle/>
          <a:p>
            <a:pPr marL="0" marR="0" indent="0" algn="ctr" rtl="0"/>
            <a:r>
              <a:rPr lang="en-IE" sz="1800" b="1" i="0" u="none" strike="noStrike" dirty="0">
                <a:solidFill>
                  <a:srgbClr val="0070C0"/>
                </a:solidFill>
                <a:latin typeface="Arial"/>
              </a:rPr>
              <a:t>Children’s Health Ireland (CHI)</a:t>
            </a:r>
          </a:p>
          <a:p>
            <a:pPr marL="0" marR="0" indent="0" algn="ctr" rtl="0"/>
            <a:r>
              <a:rPr lang="en-IE" sz="1300" b="1" i="0" u="none" strike="noStrike" dirty="0">
                <a:solidFill>
                  <a:srgbClr val="000000"/>
                </a:solidFill>
                <a:latin typeface="Arial"/>
              </a:rPr>
              <a:t>Update on Scoliosis Related Surgeries</a:t>
            </a:r>
          </a:p>
          <a:p>
            <a:pPr marL="0" marR="0" indent="0" algn="ctr" rtl="0"/>
            <a:endParaRPr lang="en-IE" sz="1300" b="1" i="0" u="none" strike="noStrike" dirty="0">
              <a:solidFill>
                <a:srgbClr val="000000"/>
              </a:solidFill>
              <a:latin typeface="Arial"/>
            </a:endParaRPr>
          </a:p>
          <a:p>
            <a:pPr marL="0" marR="0" indent="0" algn="ctr" rtl="0"/>
            <a:r>
              <a:rPr lang="en-IE" sz="1300" b="1" i="0" u="none" strike="noStrike" dirty="0">
                <a:solidFill>
                  <a:srgbClr val="000000"/>
                </a:solidFill>
                <a:latin typeface="Arial"/>
              </a:rPr>
              <a:t>Published on 12 February 2024</a:t>
            </a:r>
          </a:p>
        </p:txBody>
      </p:sp>
      <p:pic>
        <p:nvPicPr>
          <p:cNvPr id="262" name="Picture 26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384741" y="180000"/>
            <a:ext cx="2326608" cy="893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Picture 26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92701" y="180000"/>
            <a:ext cx="1327151" cy="893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Picture 26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009958" y="180000"/>
            <a:ext cx="1374773" cy="893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Picture 26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345979" y="2250993"/>
            <a:ext cx="2352001" cy="723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Picture 26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192701" y="1345957"/>
            <a:ext cx="7115175" cy="1746293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Rectangle 266"/>
          <p:cNvSpPr/>
          <p:nvPr/>
        </p:nvSpPr>
        <p:spPr>
          <a:xfrm>
            <a:off x="192701" y="1089919"/>
            <a:ext cx="7743825" cy="230636"/>
          </a:xfrm>
          <a:prstGeom prst="rect">
            <a:avLst/>
          </a:prstGeom>
          <a:noFill/>
          <a:ln>
            <a:noFill/>
          </a:ln>
        </p:spPr>
        <p:txBody>
          <a:bodyPr vert="horz" lIns="25400" tIns="25400" rIns="25400" bIns="25400" anchor="t" anchorCtr="0"/>
          <a:lstStyle/>
          <a:p>
            <a:pPr marL="0" marR="0" indent="0" algn="l" rtl="0"/>
            <a:r>
              <a:rPr lang="en-IE" sz="1200" b="1" i="0" u="none" strike="noStrike" dirty="0">
                <a:solidFill>
                  <a:srgbClr val="0070C0"/>
                </a:solidFill>
                <a:latin typeface="Arial"/>
              </a:rPr>
              <a:t>Total Surgeries (Including Single and Multiple Stages) Performed as of 9 February 2024</a:t>
            </a:r>
          </a:p>
        </p:txBody>
      </p:sp>
      <p:pic>
        <p:nvPicPr>
          <p:cNvPr id="268" name="Picture 267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2104053" y="3360980"/>
            <a:ext cx="6673200" cy="22727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Picture 268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180000" y="3351452"/>
            <a:ext cx="1924053" cy="2272796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Rectangle 269"/>
          <p:cNvSpPr/>
          <p:nvPr/>
        </p:nvSpPr>
        <p:spPr>
          <a:xfrm>
            <a:off x="330812" y="3117643"/>
            <a:ext cx="7743825" cy="230636"/>
          </a:xfrm>
          <a:prstGeom prst="rect">
            <a:avLst/>
          </a:prstGeom>
          <a:noFill/>
          <a:ln>
            <a:noFill/>
          </a:ln>
        </p:spPr>
        <p:txBody>
          <a:bodyPr vert="horz" lIns="25400" tIns="25400" rIns="25400" bIns="25400" anchor="t" anchorCtr="0"/>
          <a:lstStyle/>
          <a:p>
            <a:pPr marL="0" marR="0" indent="0" algn="l" rtl="0"/>
            <a:r>
              <a:rPr lang="en-IE" sz="1200" b="1" i="0" u="none" strike="noStrike" dirty="0">
                <a:solidFill>
                  <a:srgbClr val="0070C0"/>
                </a:solidFill>
                <a:latin typeface="Arial"/>
              </a:rPr>
              <a:t>Total Number of Patients on Waiting Lists Clinically Deemed as Requiring Surgery as of 9 February 2024</a:t>
            </a:r>
          </a:p>
        </p:txBody>
      </p:sp>
      <p:sp>
        <p:nvSpPr>
          <p:cNvPr id="271" name="Rectangle 270"/>
          <p:cNvSpPr/>
          <p:nvPr/>
        </p:nvSpPr>
        <p:spPr>
          <a:xfrm>
            <a:off x="180000" y="5687743"/>
            <a:ext cx="7894638" cy="398331"/>
          </a:xfrm>
          <a:prstGeom prst="rect">
            <a:avLst/>
          </a:prstGeom>
          <a:noFill/>
          <a:ln>
            <a:noFill/>
          </a:ln>
        </p:spPr>
        <p:txBody>
          <a:bodyPr vert="horz" lIns="25400" tIns="25400" rIns="25400" bIns="25400" anchor="t" anchorCtr="0"/>
          <a:lstStyle/>
          <a:p>
            <a:pPr marL="0" marR="0" indent="0" algn="l" rtl="0"/>
            <a:r>
              <a:rPr lang="en-IE" sz="1000" b="1" i="0" u="none" strike="noStrike" dirty="0">
                <a:solidFill>
                  <a:srgbClr val="FF0000"/>
                </a:solidFill>
                <a:latin typeface="Arial"/>
              </a:rPr>
              <a:t>   *No of patients suspended from the waiting list, as patient is temporarily unavailable, clinically unsuitable or has a provisional date for outsourcing for their procedure. This includes all suspensions (hospital or patient initiated)</a:t>
            </a:r>
          </a:p>
        </p:txBody>
      </p:sp>
      <p:pic>
        <p:nvPicPr>
          <p:cNvPr id="272" name="Picture 271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8138133" y="5671879"/>
            <a:ext cx="467661" cy="388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Picture 272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>
          <a:xfrm>
            <a:off x="8669299" y="5633775"/>
            <a:ext cx="1028689" cy="4014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Picture 273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7358680" y="1476286"/>
            <a:ext cx="2339300" cy="7112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porting Services 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Reporting Services Theme Elements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Reporting Services Default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Foster</dc:creator>
  <cp:lastModifiedBy>Emma Foster</cp:lastModifiedBy>
  <cp:revision>1</cp:revision>
  <dcterms:modified xsi:type="dcterms:W3CDTF">2024-02-13T11:29:40Z</dcterms:modified>
</cp:coreProperties>
</file>