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30264100" cy="42799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0570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30570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30570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30570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30570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30570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30570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30570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30570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66CC"/>
    <a:srgbClr val="474747"/>
    <a:srgbClr val="7F436E"/>
    <a:srgbClr val="B608BA"/>
    <a:srgbClr val="9B272D"/>
    <a:srgbClr val="881A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143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143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143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143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143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143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8100" cap="flat">
              <a:noFill/>
              <a:miter lim="400000"/>
            </a:ln>
          </a:left>
          <a:right>
            <a:ln w="38100" cap="flat">
              <a:noFill/>
              <a:miter lim="400000"/>
            </a:ln>
          </a:right>
          <a:top>
            <a:ln w="38100" cap="flat">
              <a:noFill/>
              <a:miter lim="400000"/>
            </a:ln>
          </a:top>
          <a:bottom>
            <a:ln w="38100" cap="flat">
              <a:noFill/>
              <a:miter lim="400000"/>
            </a:ln>
          </a:bottom>
          <a:insideH>
            <a:ln w="38100" cap="flat">
              <a:noFill/>
              <a:miter lim="400000"/>
            </a:ln>
          </a:insideH>
          <a:insideV>
            <a:ln w="381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38100" cap="flat">
              <a:noFill/>
              <a:miter lim="400000"/>
            </a:ln>
          </a:left>
          <a:right>
            <a:ln w="38100" cap="flat">
              <a:noFill/>
              <a:miter lim="400000"/>
            </a:ln>
          </a:right>
          <a:top>
            <a:ln w="38100" cap="flat">
              <a:noFill/>
              <a:miter lim="400000"/>
            </a:ln>
          </a:top>
          <a:bottom>
            <a:ln w="38100" cap="flat">
              <a:noFill/>
              <a:miter lim="400000"/>
            </a:ln>
          </a:bottom>
          <a:insideH>
            <a:ln w="38100" cap="flat">
              <a:noFill/>
              <a:miter lim="400000"/>
            </a:ln>
          </a:insideH>
          <a:insideV>
            <a:ln w="381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8100" cap="flat">
              <a:noFill/>
              <a:miter lim="400000"/>
            </a:ln>
          </a:left>
          <a:right>
            <a:ln w="38100" cap="flat">
              <a:noFill/>
              <a:miter lim="400000"/>
            </a:ln>
          </a:right>
          <a:top>
            <a:ln w="152400" cap="flat">
              <a:solidFill>
                <a:srgbClr val="000000"/>
              </a:solidFill>
              <a:prstDash val="solid"/>
              <a:round/>
            </a:ln>
          </a:top>
          <a:bottom>
            <a:ln w="76200" cap="flat">
              <a:solidFill>
                <a:srgbClr val="000000"/>
              </a:solidFill>
              <a:prstDash val="solid"/>
              <a:round/>
            </a:ln>
          </a:bottom>
          <a:insideH>
            <a:ln w="38100" cap="flat">
              <a:noFill/>
              <a:miter lim="400000"/>
            </a:ln>
          </a:insideH>
          <a:insideV>
            <a:ln w="381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38100" cap="flat">
              <a:noFill/>
              <a:miter lim="400000"/>
            </a:ln>
          </a:left>
          <a:right>
            <a:ln w="38100" cap="flat">
              <a:noFill/>
              <a:miter lim="400000"/>
            </a:ln>
          </a:right>
          <a:top>
            <a:ln w="76200" cap="flat">
              <a:solidFill>
                <a:srgbClr val="000000"/>
              </a:solidFill>
              <a:prstDash val="solid"/>
              <a:round/>
            </a:ln>
          </a:top>
          <a:bottom>
            <a:ln w="76200" cap="flat">
              <a:solidFill>
                <a:srgbClr val="000000"/>
              </a:solidFill>
              <a:prstDash val="solid"/>
              <a:round/>
            </a:ln>
          </a:bottom>
          <a:insideH>
            <a:ln w="38100" cap="flat">
              <a:noFill/>
              <a:miter lim="400000"/>
            </a:ln>
          </a:insideH>
          <a:insideV>
            <a:ln w="381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143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143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8100" cap="flat">
              <a:solidFill>
                <a:srgbClr val="000000"/>
              </a:solidFill>
              <a:prstDash val="solid"/>
              <a:round/>
            </a:ln>
          </a:left>
          <a:right>
            <a:ln w="381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38100" cap="flat">
              <a:solidFill>
                <a:srgbClr val="000000"/>
              </a:solidFill>
              <a:prstDash val="solid"/>
              <a:round/>
            </a:ln>
          </a:insideH>
          <a:insideV>
            <a:ln w="381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8100" cap="flat">
              <a:solidFill>
                <a:srgbClr val="000000"/>
              </a:solidFill>
              <a:prstDash val="solid"/>
              <a:round/>
            </a:ln>
          </a:left>
          <a:right>
            <a:ln w="381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38100" cap="flat">
              <a:solidFill>
                <a:srgbClr val="000000"/>
              </a:solidFill>
              <a:prstDash val="solid"/>
              <a:round/>
            </a:ln>
          </a:insideH>
          <a:insideV>
            <a:ln w="381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8100" cap="flat">
              <a:solidFill>
                <a:srgbClr val="000000"/>
              </a:solidFill>
              <a:prstDash val="solid"/>
              <a:round/>
            </a:ln>
          </a:left>
          <a:right>
            <a:ln w="38100" cap="flat">
              <a:solidFill>
                <a:srgbClr val="000000"/>
              </a:solidFill>
              <a:prstDash val="solid"/>
              <a:round/>
            </a:ln>
          </a:right>
          <a:top>
            <a:ln w="1524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38100" cap="flat">
              <a:solidFill>
                <a:srgbClr val="000000"/>
              </a:solidFill>
              <a:prstDash val="solid"/>
              <a:round/>
            </a:ln>
          </a:insideH>
          <a:insideV>
            <a:ln w="381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8100" cap="flat">
              <a:solidFill>
                <a:srgbClr val="000000"/>
              </a:solidFill>
              <a:prstDash val="solid"/>
              <a:round/>
            </a:ln>
          </a:left>
          <a:right>
            <a:ln w="381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76200" cap="flat">
              <a:solidFill>
                <a:srgbClr val="000000"/>
              </a:solidFill>
              <a:prstDash val="solid"/>
              <a:round/>
            </a:ln>
          </a:bottom>
          <a:insideH>
            <a:ln w="38100" cap="flat">
              <a:solidFill>
                <a:srgbClr val="000000"/>
              </a:solidFill>
              <a:prstDash val="solid"/>
              <a:round/>
            </a:ln>
          </a:insideH>
          <a:insideV>
            <a:ln w="381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4" d="100"/>
          <a:sy n="24" d="100"/>
        </p:scale>
        <p:origin x="1110" y="-3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0427819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3057071" latinLnBrk="0">
      <a:spcBef>
        <a:spcPts val="1400"/>
      </a:spcBef>
      <a:defRPr sz="4000">
        <a:latin typeface="+mj-lt"/>
        <a:ea typeface="+mj-ea"/>
        <a:cs typeface="+mj-cs"/>
        <a:sym typeface="Arial"/>
      </a:defRPr>
    </a:lvl1pPr>
    <a:lvl2pPr indent="228600" defTabSz="3057071" latinLnBrk="0">
      <a:spcBef>
        <a:spcPts val="1400"/>
      </a:spcBef>
      <a:defRPr sz="4000">
        <a:latin typeface="+mj-lt"/>
        <a:ea typeface="+mj-ea"/>
        <a:cs typeface="+mj-cs"/>
        <a:sym typeface="Arial"/>
      </a:defRPr>
    </a:lvl2pPr>
    <a:lvl3pPr indent="457200" defTabSz="3057071" latinLnBrk="0">
      <a:spcBef>
        <a:spcPts val="1400"/>
      </a:spcBef>
      <a:defRPr sz="4000">
        <a:latin typeface="+mj-lt"/>
        <a:ea typeface="+mj-ea"/>
        <a:cs typeface="+mj-cs"/>
        <a:sym typeface="Arial"/>
      </a:defRPr>
    </a:lvl3pPr>
    <a:lvl4pPr indent="685800" defTabSz="3057071" latinLnBrk="0">
      <a:spcBef>
        <a:spcPts val="1400"/>
      </a:spcBef>
      <a:defRPr sz="4000">
        <a:latin typeface="+mj-lt"/>
        <a:ea typeface="+mj-ea"/>
        <a:cs typeface="+mj-cs"/>
        <a:sym typeface="Arial"/>
      </a:defRPr>
    </a:lvl4pPr>
    <a:lvl5pPr indent="914400" defTabSz="3057071" latinLnBrk="0">
      <a:spcBef>
        <a:spcPts val="1400"/>
      </a:spcBef>
      <a:defRPr sz="4000">
        <a:latin typeface="+mj-lt"/>
        <a:ea typeface="+mj-ea"/>
        <a:cs typeface="+mj-cs"/>
        <a:sym typeface="Arial"/>
      </a:defRPr>
    </a:lvl5pPr>
    <a:lvl6pPr indent="1143000" defTabSz="3057071" latinLnBrk="0">
      <a:spcBef>
        <a:spcPts val="1400"/>
      </a:spcBef>
      <a:defRPr sz="4000">
        <a:latin typeface="+mj-lt"/>
        <a:ea typeface="+mj-ea"/>
        <a:cs typeface="+mj-cs"/>
        <a:sym typeface="Arial"/>
      </a:defRPr>
    </a:lvl6pPr>
    <a:lvl7pPr indent="1371600" defTabSz="3057071" latinLnBrk="0">
      <a:spcBef>
        <a:spcPts val="1400"/>
      </a:spcBef>
      <a:defRPr sz="4000">
        <a:latin typeface="+mj-lt"/>
        <a:ea typeface="+mj-ea"/>
        <a:cs typeface="+mj-cs"/>
        <a:sym typeface="Arial"/>
      </a:defRPr>
    </a:lvl7pPr>
    <a:lvl8pPr indent="1600200" defTabSz="3057071" latinLnBrk="0">
      <a:spcBef>
        <a:spcPts val="1400"/>
      </a:spcBef>
      <a:defRPr sz="4000">
        <a:latin typeface="+mj-lt"/>
        <a:ea typeface="+mj-ea"/>
        <a:cs typeface="+mj-cs"/>
        <a:sym typeface="Arial"/>
      </a:defRPr>
    </a:lvl8pPr>
    <a:lvl9pPr indent="1828800" defTabSz="3057071" latinLnBrk="0">
      <a:spcBef>
        <a:spcPts val="1400"/>
      </a:spcBef>
      <a:defRPr sz="40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2271809" y="13758416"/>
            <a:ext cx="25720482" cy="865188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38615" y="24091644"/>
            <a:ext cx="21186873" cy="10308209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2391905" y="27154082"/>
            <a:ext cx="25725488" cy="8011382"/>
          </a:xfrm>
          <a:prstGeom prst="rect">
            <a:avLst/>
          </a:prstGeom>
        </p:spPr>
        <p:txBody>
          <a:bodyPr/>
          <a:lstStyle>
            <a:lvl1pPr algn="l">
              <a:defRPr sz="13200" b="1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391905" y="18327053"/>
            <a:ext cx="25725488" cy="882703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1600"/>
              </a:spcBef>
              <a:buSzTx/>
              <a:buNone/>
              <a:defRPr sz="6600"/>
            </a:lvl1pPr>
            <a:lvl2pPr marL="0" indent="457200">
              <a:spcBef>
                <a:spcPts val="1600"/>
              </a:spcBef>
              <a:buSzTx/>
              <a:buNone/>
              <a:defRPr sz="6600"/>
            </a:lvl2pPr>
            <a:lvl3pPr marL="0" indent="914400">
              <a:spcBef>
                <a:spcPts val="1600"/>
              </a:spcBef>
              <a:buSzTx/>
              <a:buNone/>
              <a:defRPr sz="6600"/>
            </a:lvl3pPr>
            <a:lvl4pPr marL="0" indent="1371600">
              <a:spcBef>
                <a:spcPts val="1600"/>
              </a:spcBef>
              <a:buSzTx/>
              <a:buNone/>
              <a:defRPr sz="6600"/>
            </a:lvl4pPr>
            <a:lvl5pPr marL="0" indent="1828800">
              <a:spcBef>
                <a:spcPts val="1600"/>
              </a:spcBef>
              <a:buSzTx/>
              <a:buNone/>
              <a:defRPr sz="6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511203" y="10640933"/>
            <a:ext cx="13380656" cy="26626205"/>
          </a:xfrm>
          <a:prstGeom prst="rect">
            <a:avLst/>
          </a:prstGeom>
        </p:spPr>
        <p:txBody>
          <a:bodyPr/>
          <a:lstStyle>
            <a:lvl1pPr marL="1575253" indent="-1575253">
              <a:spcBef>
                <a:spcPts val="2200"/>
              </a:spcBef>
              <a:defRPr sz="9200"/>
            </a:lvl1pPr>
            <a:lvl2pPr marL="2173287" indent="-1533524">
              <a:spcBef>
                <a:spcPts val="2200"/>
              </a:spcBef>
              <a:defRPr sz="9200"/>
            </a:lvl2pPr>
            <a:lvl3pPr marL="2754629" indent="-1475104">
              <a:spcBef>
                <a:spcPts val="2200"/>
              </a:spcBef>
              <a:defRPr sz="9200"/>
            </a:lvl3pPr>
            <a:lvl4pPr marL="3551769" indent="-1630894">
              <a:spcBef>
                <a:spcPts val="2200"/>
              </a:spcBef>
              <a:defRPr sz="9200"/>
            </a:lvl4pPr>
            <a:lvl5pPr marL="4191531" indent="-1630894">
              <a:spcBef>
                <a:spcPts val="2200"/>
              </a:spcBef>
              <a:defRPr sz="9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11203" y="10255628"/>
            <a:ext cx="13375653" cy="3762997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1900"/>
              </a:spcBef>
              <a:buSzTx/>
              <a:buNone/>
              <a:defRPr sz="8000" b="1"/>
            </a:lvl1pPr>
            <a:lvl2pPr marL="0" indent="457200">
              <a:spcBef>
                <a:spcPts val="1900"/>
              </a:spcBef>
              <a:buSzTx/>
              <a:buNone/>
              <a:defRPr sz="8000" b="1"/>
            </a:lvl2pPr>
            <a:lvl3pPr marL="0" indent="914400">
              <a:spcBef>
                <a:spcPts val="1900"/>
              </a:spcBef>
              <a:buSzTx/>
              <a:buNone/>
              <a:defRPr sz="8000" b="1"/>
            </a:lvl3pPr>
            <a:lvl4pPr marL="0" indent="1371600">
              <a:spcBef>
                <a:spcPts val="1900"/>
              </a:spcBef>
              <a:buSzTx/>
              <a:buNone/>
              <a:defRPr sz="8000" b="1"/>
            </a:lvl4pPr>
            <a:lvl5pPr marL="0" indent="1828800">
              <a:spcBef>
                <a:spcPts val="1900"/>
              </a:spcBef>
              <a:buSzTx/>
              <a:buNone/>
              <a:defRPr sz="80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5372241" y="10255628"/>
            <a:ext cx="13380656" cy="3762997"/>
          </a:xfrm>
          <a:prstGeom prst="rect">
            <a:avLst/>
          </a:prstGeom>
          <a:ln w="12700"/>
        </p:spPr>
        <p:txBody>
          <a:bodyPr anchor="b"/>
          <a:lstStyle/>
          <a:p>
            <a:pPr marL="0" indent="0">
              <a:spcBef>
                <a:spcPts val="1900"/>
              </a:spcBef>
              <a:buSzTx/>
              <a:buNone/>
              <a:defRPr sz="80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1511203" y="2829714"/>
            <a:ext cx="9957931" cy="6835444"/>
          </a:xfrm>
          <a:prstGeom prst="rect">
            <a:avLst/>
          </a:prstGeom>
        </p:spPr>
        <p:txBody>
          <a:bodyPr anchor="b"/>
          <a:lstStyle>
            <a:lvl1pPr algn="l">
              <a:defRPr sz="6600" b="1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11834425" y="2829714"/>
            <a:ext cx="16918472" cy="34437425"/>
          </a:xfrm>
          <a:prstGeom prst="rect">
            <a:avLst/>
          </a:prstGeom>
        </p:spPr>
        <p:txBody>
          <a:bodyPr/>
          <a:lstStyle>
            <a:lvl1pPr marL="1588095" indent="-1588095">
              <a:spcBef>
                <a:spcPts val="2500"/>
              </a:spcBef>
              <a:defRPr sz="10600"/>
            </a:lvl1pPr>
            <a:lvl2pPr marL="2154237" indent="-1514474">
              <a:spcBef>
                <a:spcPts val="2500"/>
              </a:spcBef>
              <a:defRPr sz="10600"/>
            </a:lvl2pPr>
            <a:lvl3pPr marL="2695839" indent="-1416314">
              <a:spcBef>
                <a:spcPts val="2500"/>
              </a:spcBef>
              <a:defRPr sz="10600"/>
            </a:lvl3pPr>
            <a:lvl4pPr marL="3612041" indent="-1691166">
              <a:spcBef>
                <a:spcPts val="2500"/>
              </a:spcBef>
              <a:defRPr sz="10600"/>
            </a:lvl4pPr>
            <a:lvl5pPr marL="4251804" indent="-1691167">
              <a:spcBef>
                <a:spcPts val="2500"/>
              </a:spcBef>
              <a:defRPr sz="10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511203" y="9665158"/>
            <a:ext cx="9957931" cy="27601981"/>
          </a:xfrm>
          <a:prstGeom prst="rect">
            <a:avLst/>
          </a:prstGeom>
          <a:ln w="12700"/>
        </p:spPr>
        <p:txBody>
          <a:bodyPr/>
          <a:lstStyle/>
          <a:p>
            <a:pPr marL="0" indent="0">
              <a:spcBef>
                <a:spcPts val="1100"/>
              </a:spcBef>
              <a:buSzTx/>
              <a:buNone/>
              <a:defRPr sz="4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5929724" y="29470929"/>
            <a:ext cx="18159460" cy="3332655"/>
          </a:xfrm>
          <a:prstGeom prst="rect">
            <a:avLst/>
          </a:prstGeom>
        </p:spPr>
        <p:txBody>
          <a:bodyPr anchor="b"/>
          <a:lstStyle>
            <a:lvl1pPr algn="l">
              <a:defRPr sz="6600" b="1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929724" y="4831308"/>
            <a:ext cx="18159460" cy="24209278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929724" y="32803582"/>
            <a:ext cx="18159460" cy="473877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100"/>
              </a:spcBef>
              <a:buSzTx/>
              <a:buNone/>
              <a:defRPr sz="4600"/>
            </a:lvl1pPr>
            <a:lvl2pPr marL="0" indent="457200">
              <a:spcBef>
                <a:spcPts val="1100"/>
              </a:spcBef>
              <a:buSzTx/>
              <a:buNone/>
              <a:defRPr sz="4600"/>
            </a:lvl2pPr>
            <a:lvl3pPr marL="0" indent="914400">
              <a:spcBef>
                <a:spcPts val="1100"/>
              </a:spcBef>
              <a:buSzTx/>
              <a:buNone/>
              <a:defRPr sz="4600"/>
            </a:lvl3pPr>
            <a:lvl4pPr marL="0" indent="1371600">
              <a:spcBef>
                <a:spcPts val="1100"/>
              </a:spcBef>
              <a:buSzTx/>
              <a:buNone/>
              <a:defRPr sz="4600"/>
            </a:lvl4pPr>
            <a:lvl5pPr marL="0" indent="1828800">
              <a:spcBef>
                <a:spcPts val="1100"/>
              </a:spcBef>
              <a:buSzTx/>
              <a:buNone/>
              <a:defRPr sz="4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511203" y="2839722"/>
            <a:ext cx="27241694" cy="6725356"/>
          </a:xfrm>
          <a:prstGeom prst="rect">
            <a:avLst/>
          </a:prstGeom>
          <a:ln w="381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44114" tIns="144114" rIns="144114" bIns="144114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511203" y="10640933"/>
            <a:ext cx="27241694" cy="26626205"/>
          </a:xfrm>
          <a:prstGeom prst="rect">
            <a:avLst/>
          </a:prstGeom>
          <a:ln w="381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44114" tIns="144114" rIns="144114" bIns="144114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7404341" y="37967694"/>
            <a:ext cx="1348556" cy="1341301"/>
          </a:xfrm>
          <a:prstGeom prst="rect">
            <a:avLst/>
          </a:prstGeom>
          <a:ln w="38100">
            <a:miter lim="400000"/>
          </a:ln>
        </p:spPr>
        <p:txBody>
          <a:bodyPr wrap="none" lIns="201760" tIns="201760" rIns="201760" bIns="201760">
            <a:spAutoFit/>
          </a:bodyPr>
          <a:lstStyle>
            <a:lvl1pPr algn="r" defTabSz="4277776">
              <a:defRPr sz="66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42777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42777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42777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42777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42777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42777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42777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42777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42777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1598083" marR="0" indent="-1598083" algn="l" defTabSz="4277776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Tx/>
        <a:buChar char="•"/>
        <a:tabLst/>
        <a:defRPr sz="15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2178416" marR="0" indent="-1538653" algn="l" defTabSz="4277776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Tx/>
        <a:buChar char="–"/>
        <a:tabLst/>
        <a:defRPr sz="15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2694267" marR="0" indent="-1414742" algn="l" defTabSz="4277776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Tx/>
        <a:buChar char="•"/>
        <a:tabLst/>
        <a:defRPr sz="15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3630275" marR="0" indent="-1709400" algn="l" defTabSz="4277776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Tx/>
        <a:buChar char="–"/>
        <a:tabLst/>
        <a:defRPr sz="15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4270037" marR="0" indent="-1709400" algn="l" defTabSz="4277776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Tx/>
        <a:buChar char="»"/>
        <a:tabLst/>
        <a:defRPr sz="15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4727237" marR="0" indent="-1709400" algn="l" defTabSz="4277776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Tx/>
        <a:buChar char="»"/>
        <a:tabLst/>
        <a:defRPr sz="15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5184436" marR="0" indent="-1709399" algn="l" defTabSz="4277776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Tx/>
        <a:buChar char="»"/>
        <a:tabLst/>
        <a:defRPr sz="15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5641636" marR="0" indent="-1709399" algn="l" defTabSz="4277776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Tx/>
        <a:buChar char="»"/>
        <a:tabLst/>
        <a:defRPr sz="15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6098836" marR="0" indent="-1709399" algn="l" defTabSz="4277776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Tx/>
        <a:buChar char="»"/>
        <a:tabLst/>
        <a:defRPr sz="15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42777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42777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42777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42777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42777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42777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42777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42777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427777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"/>
          <p:cNvSpPr/>
          <p:nvPr/>
        </p:nvSpPr>
        <p:spPr>
          <a:xfrm>
            <a:off x="0" y="0"/>
            <a:ext cx="30362634" cy="4300429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38100">
            <a:solidFill>
              <a:schemeClr val="accent1">
                <a:lumMod val="50000"/>
              </a:schemeClr>
            </a:solidFill>
            <a:miter lim="400000"/>
          </a:ln>
        </p:spPr>
        <p:txBody>
          <a:bodyPr lIns="144111" tIns="144111" rIns="144111" bIns="144111"/>
          <a:lstStyle/>
          <a:p>
            <a:pPr>
              <a:defRPr>
                <a:solidFill>
                  <a:schemeClr val="accent3">
                    <a:lumOff val="44000"/>
                  </a:schemeClr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47" name="Text Box 5"/>
          <p:cNvSpPr txBox="1"/>
          <p:nvPr/>
        </p:nvSpPr>
        <p:spPr>
          <a:xfrm>
            <a:off x="5713254" y="1632519"/>
            <a:ext cx="23258976" cy="6385019"/>
          </a:xfrm>
          <a:prstGeom prst="rect">
            <a:avLst/>
          </a:prstGeom>
          <a:ln w="381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144114" tIns="144114" rIns="144114" bIns="144114">
            <a:spAutoFit/>
          </a:bodyPr>
          <a:lstStyle/>
          <a:p>
            <a:pPr>
              <a:tabLst>
                <a:tab pos="1905000" algn="l"/>
              </a:tabLst>
              <a:defRPr sz="5200" b="1">
                <a:solidFill>
                  <a:schemeClr val="accent3">
                    <a:lumOff val="44000"/>
                  </a:schemeClr>
                </a:solidFill>
              </a:defRPr>
            </a:pPr>
            <a:r>
              <a:rPr lang="en-IE" sz="15000" i="1" dirty="0" smtClean="0"/>
              <a:t>     </a:t>
            </a:r>
            <a:r>
              <a:rPr lang="en-IE" sz="15000" i="1" dirty="0" smtClean="0"/>
              <a:t>   </a:t>
            </a:r>
            <a:r>
              <a:rPr lang="en-IE" sz="15000" i="1" dirty="0" smtClean="0">
                <a:cs typeface="Aharoni" panose="02010803020104030203" pitchFamily="2" charset="-79"/>
              </a:rPr>
              <a:t>Newborn Screening </a:t>
            </a:r>
          </a:p>
          <a:p>
            <a:pPr>
              <a:tabLst>
                <a:tab pos="1905000" algn="l"/>
              </a:tabLst>
              <a:defRPr sz="5200" b="1">
                <a:solidFill>
                  <a:schemeClr val="accent3">
                    <a:lumOff val="44000"/>
                  </a:schemeClr>
                </a:solidFill>
              </a:defRPr>
            </a:pPr>
            <a:endParaRPr lang="en-IE" sz="15000" i="1" dirty="0" smtClean="0"/>
          </a:p>
          <a:p>
            <a:pPr>
              <a:tabLst>
                <a:tab pos="1905000" algn="l"/>
              </a:tabLst>
              <a:defRPr sz="5200" b="1">
                <a:solidFill>
                  <a:schemeClr val="accent3">
                    <a:lumOff val="44000"/>
                  </a:schemeClr>
                </a:solidFill>
              </a:defRPr>
            </a:pPr>
            <a:endParaRPr sz="9600" i="1" dirty="0"/>
          </a:p>
        </p:txBody>
      </p:sp>
      <p:sp>
        <p:nvSpPr>
          <p:cNvPr id="148" name="Rounded Rectangle"/>
          <p:cNvSpPr/>
          <p:nvPr/>
        </p:nvSpPr>
        <p:spPr>
          <a:xfrm>
            <a:off x="773771" y="4829861"/>
            <a:ext cx="9068917" cy="9386732"/>
          </a:xfrm>
          <a:prstGeom prst="rect">
            <a:avLst/>
          </a:prstGeom>
          <a:solidFill>
            <a:schemeClr val="accent3">
              <a:lumOff val="44000"/>
            </a:schemeClr>
          </a:solidFill>
          <a:ln w="76200">
            <a:solidFill>
              <a:schemeClr val="accent1">
                <a:lumMod val="50000"/>
              </a:schemeClr>
            </a:solidFill>
          </a:ln>
        </p:spPr>
        <p:txBody>
          <a:bodyPr lIns="144114" tIns="144114" rIns="144114" bIns="144114"/>
          <a:lstStyle/>
          <a:p>
            <a:endParaRPr lang="en-IE" sz="3800" dirty="0" smtClean="0"/>
          </a:p>
          <a:p>
            <a:endParaRPr lang="en-IE" sz="3800" dirty="0"/>
          </a:p>
          <a:p>
            <a:pPr algn="just"/>
            <a:r>
              <a:rPr lang="en-IE" sz="3800" dirty="0"/>
              <a:t>The NBS, </a:t>
            </a:r>
            <a:r>
              <a:rPr lang="en-IE" sz="3800" dirty="0" smtClean="0"/>
              <a:t>also </a:t>
            </a:r>
            <a:r>
              <a:rPr lang="en-IE" sz="3800" dirty="0"/>
              <a:t>known </a:t>
            </a:r>
            <a:r>
              <a:rPr lang="en-IE" sz="3800" dirty="0"/>
              <a:t>as the heel </a:t>
            </a:r>
            <a:r>
              <a:rPr lang="en-IE" sz="3800" dirty="0" smtClean="0"/>
              <a:t>prick, </a:t>
            </a:r>
            <a:r>
              <a:rPr lang="en-IE" sz="3800" dirty="0"/>
              <a:t>is performed </a:t>
            </a:r>
            <a:r>
              <a:rPr lang="en-IE" sz="3800" dirty="0"/>
              <a:t>on </a:t>
            </a:r>
            <a:r>
              <a:rPr lang="en-IE" sz="3800" dirty="0"/>
              <a:t>all babies born in </a:t>
            </a:r>
            <a:r>
              <a:rPr lang="en-IE" sz="3800" dirty="0"/>
              <a:t>Ireland</a:t>
            </a:r>
            <a:r>
              <a:rPr lang="en-IE" sz="3800" dirty="0"/>
              <a:t> to detect rare congenital </a:t>
            </a:r>
            <a:r>
              <a:rPr lang="en-IE" sz="3800" dirty="0" smtClean="0"/>
              <a:t>and </a:t>
            </a:r>
            <a:r>
              <a:rPr lang="en-IE" sz="3800" dirty="0"/>
              <a:t>inherited </a:t>
            </a:r>
            <a:r>
              <a:rPr lang="en-IE" sz="3800" dirty="0"/>
              <a:t>conditions</a:t>
            </a:r>
            <a:r>
              <a:rPr lang="en-IE" sz="3800" dirty="0" smtClean="0"/>
              <a:t>.</a:t>
            </a:r>
          </a:p>
          <a:p>
            <a:pPr algn="just"/>
            <a:r>
              <a:rPr lang="en-IE" sz="3800" dirty="0" smtClean="0"/>
              <a:t>It </a:t>
            </a:r>
            <a:r>
              <a:rPr lang="en-IE" sz="3800" dirty="0"/>
              <a:t>is </a:t>
            </a:r>
            <a:r>
              <a:rPr lang="en-IE" sz="3800" dirty="0"/>
              <a:t>carried out before </a:t>
            </a:r>
            <a:r>
              <a:rPr lang="en-IE" sz="3800" dirty="0"/>
              <a:t>the onset of any clinical </a:t>
            </a:r>
            <a:r>
              <a:rPr lang="en-IE" sz="3800" dirty="0"/>
              <a:t>manifestations. This enables </a:t>
            </a:r>
            <a:r>
              <a:rPr lang="en-IE" sz="3800" dirty="0"/>
              <a:t>the early introduction of </a:t>
            </a:r>
            <a:r>
              <a:rPr lang="en-IE" sz="3800" dirty="0"/>
              <a:t>treatment leading </a:t>
            </a:r>
            <a:r>
              <a:rPr lang="en-IE" sz="3800" dirty="0"/>
              <a:t>to </a:t>
            </a:r>
            <a:r>
              <a:rPr lang="en-IE" sz="3800" dirty="0" smtClean="0"/>
              <a:t> </a:t>
            </a:r>
            <a:r>
              <a:rPr lang="en-IE" sz="3800" dirty="0"/>
              <a:t>better clinical </a:t>
            </a:r>
            <a:r>
              <a:rPr lang="en-IE" sz="3800" dirty="0"/>
              <a:t>outcomes</a:t>
            </a:r>
            <a:r>
              <a:rPr lang="en-IE" sz="3800" dirty="0"/>
              <a:t>;</a:t>
            </a:r>
            <a:r>
              <a:rPr lang="en-IE" sz="3800" dirty="0"/>
              <a:t> avoiding </a:t>
            </a:r>
            <a:r>
              <a:rPr lang="en-IE" sz="3800" dirty="0"/>
              <a:t>significant morbidity </a:t>
            </a:r>
            <a:r>
              <a:rPr lang="en-IE" sz="3800" dirty="0"/>
              <a:t>and </a:t>
            </a:r>
            <a:r>
              <a:rPr lang="en-IE" sz="3800" dirty="0"/>
              <a:t>early premature </a:t>
            </a:r>
            <a:r>
              <a:rPr lang="en-IE" sz="3800" dirty="0"/>
              <a:t>mortality. If </a:t>
            </a:r>
            <a:r>
              <a:rPr lang="en-IE" sz="3800" dirty="0"/>
              <a:t>the baby </a:t>
            </a:r>
            <a:r>
              <a:rPr lang="en-IE" sz="3800" dirty="0" smtClean="0"/>
              <a:t>tests positive for one </a:t>
            </a:r>
            <a:r>
              <a:rPr lang="en-IE" sz="3800" dirty="0"/>
              <a:t>of </a:t>
            </a:r>
            <a:r>
              <a:rPr lang="en-IE" sz="3800" dirty="0" smtClean="0"/>
              <a:t>these </a:t>
            </a:r>
            <a:r>
              <a:rPr lang="en-IE" sz="3800" dirty="0"/>
              <a:t>conditions, early treatment can improve their </a:t>
            </a:r>
            <a:r>
              <a:rPr lang="en-IE" sz="3800" dirty="0" smtClean="0"/>
              <a:t>long-term health </a:t>
            </a:r>
            <a:r>
              <a:rPr lang="en-IE" sz="3800" dirty="0"/>
              <a:t>and prevent disability. </a:t>
            </a:r>
            <a:r>
              <a:rPr lang="en-IE" sz="3800" dirty="0"/>
              <a:t>It can even prevent death.</a:t>
            </a:r>
          </a:p>
        </p:txBody>
      </p:sp>
      <p:sp>
        <p:nvSpPr>
          <p:cNvPr id="149" name="Text Box 11"/>
          <p:cNvSpPr txBox="1"/>
          <p:nvPr/>
        </p:nvSpPr>
        <p:spPr>
          <a:xfrm>
            <a:off x="750729" y="4781809"/>
            <a:ext cx="9091959" cy="1091262"/>
          </a:xfrm>
          <a:prstGeom prst="rect">
            <a:avLst/>
          </a:prstGeom>
          <a:solidFill>
            <a:srgbClr val="0070C0"/>
          </a:solidFill>
          <a:ln w="381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144114" tIns="144114" rIns="144114" bIns="144114">
            <a:spAutoFit/>
          </a:bodyPr>
          <a:lstStyle>
            <a:lvl1pPr defTabSz="4277776">
              <a:spcBef>
                <a:spcPts val="3400"/>
              </a:spcBef>
              <a:defRPr sz="56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pPr algn="ctr"/>
            <a:r>
              <a:rPr lang="en-IE" sz="5200" dirty="0" smtClean="0">
                <a:solidFill>
                  <a:schemeClr val="bg1"/>
                </a:solidFill>
              </a:rPr>
              <a:t>What is a Newborn Screen?</a:t>
            </a:r>
            <a:endParaRPr sz="5200" dirty="0">
              <a:solidFill>
                <a:schemeClr val="bg1"/>
              </a:solidFill>
            </a:endParaRPr>
          </a:p>
        </p:txBody>
      </p:sp>
      <p:sp>
        <p:nvSpPr>
          <p:cNvPr id="150" name="Text Box 21"/>
          <p:cNvSpPr txBox="1"/>
          <p:nvPr/>
        </p:nvSpPr>
        <p:spPr>
          <a:xfrm>
            <a:off x="925041" y="8910256"/>
            <a:ext cx="8681745" cy="9760302"/>
          </a:xfrm>
          <a:prstGeom prst="rect">
            <a:avLst/>
          </a:prstGeom>
          <a:ln w="381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44114" tIns="144114" rIns="144114" bIns="144114">
            <a:spAutoFit/>
          </a:bodyPr>
          <a:lstStyle/>
          <a:p>
            <a:pPr defTabSz="4277776">
              <a:spcBef>
                <a:spcPts val="5000"/>
              </a:spcBef>
              <a:defRPr sz="3800">
                <a:solidFill>
                  <a:srgbClr val="164168"/>
                </a:solidFill>
              </a:defRPr>
            </a:pPr>
            <a:endParaRPr dirty="0"/>
          </a:p>
          <a:p>
            <a:pPr defTabSz="4277776">
              <a:spcBef>
                <a:spcPts val="2800"/>
              </a:spcBef>
              <a:defRPr sz="3800">
                <a:solidFill>
                  <a:srgbClr val="164168"/>
                </a:solidFill>
              </a:defRPr>
            </a:pPr>
            <a:r>
              <a:rPr dirty="0"/>
              <a:t/>
            </a:r>
            <a:br>
              <a:rPr dirty="0"/>
            </a:br>
            <a:endParaRPr dirty="0"/>
          </a:p>
          <a:p>
            <a:pPr defTabSz="4277776">
              <a:spcBef>
                <a:spcPts val="5000"/>
              </a:spcBef>
              <a:defRPr sz="3800">
                <a:solidFill>
                  <a:srgbClr val="164168"/>
                </a:solidFill>
              </a:defRPr>
            </a:pPr>
            <a:endParaRPr dirty="0"/>
          </a:p>
          <a:p>
            <a:pPr defTabSz="4277776">
              <a:spcBef>
                <a:spcPts val="5000"/>
              </a:spcBef>
              <a:defRPr sz="3800">
                <a:solidFill>
                  <a:srgbClr val="164168"/>
                </a:solidFill>
              </a:defRPr>
            </a:pPr>
            <a:endParaRPr dirty="0"/>
          </a:p>
          <a:p>
            <a:pPr defTabSz="4277776">
              <a:spcBef>
                <a:spcPts val="5000"/>
              </a:spcBef>
              <a:defRPr sz="3800">
                <a:solidFill>
                  <a:srgbClr val="164168"/>
                </a:solidFill>
              </a:defRPr>
            </a:pPr>
            <a:endParaRPr dirty="0"/>
          </a:p>
          <a:p>
            <a:pPr defTabSz="4277776">
              <a:spcBef>
                <a:spcPts val="5000"/>
              </a:spcBef>
              <a:defRPr sz="3800">
                <a:solidFill>
                  <a:srgbClr val="164168"/>
                </a:solidFill>
              </a:defRPr>
            </a:pPr>
            <a:endParaRPr dirty="0"/>
          </a:p>
          <a:p>
            <a:pPr defTabSz="4277776">
              <a:spcBef>
                <a:spcPts val="5000"/>
              </a:spcBef>
              <a:defRPr sz="3800">
                <a:solidFill>
                  <a:srgbClr val="164168"/>
                </a:solidFill>
              </a:defRPr>
            </a:pPr>
            <a:endParaRPr dirty="0"/>
          </a:p>
          <a:p>
            <a:pPr defTabSz="4277776">
              <a:spcBef>
                <a:spcPts val="5000"/>
              </a:spcBef>
              <a:defRPr sz="3800">
                <a:solidFill>
                  <a:srgbClr val="164168"/>
                </a:solidFill>
              </a:defRPr>
            </a:pPr>
            <a:endParaRPr dirty="0"/>
          </a:p>
        </p:txBody>
      </p:sp>
      <p:sp>
        <p:nvSpPr>
          <p:cNvPr id="151" name="Rounded Rectangle"/>
          <p:cNvSpPr/>
          <p:nvPr/>
        </p:nvSpPr>
        <p:spPr>
          <a:xfrm>
            <a:off x="697118" y="14517790"/>
            <a:ext cx="9146134" cy="7515027"/>
          </a:xfrm>
          <a:prstGeom prst="rect">
            <a:avLst/>
          </a:prstGeom>
          <a:solidFill>
            <a:schemeClr val="accent3">
              <a:lumOff val="44000"/>
            </a:schemeClr>
          </a:solidFill>
          <a:ln w="76200">
            <a:solidFill>
              <a:schemeClr val="accent1">
                <a:lumMod val="50000"/>
              </a:schemeClr>
            </a:solidFill>
          </a:ln>
        </p:spPr>
        <p:txBody>
          <a:bodyPr lIns="144114" tIns="144114" rIns="144114" bIns="144114"/>
          <a:lstStyle/>
          <a:p>
            <a:pPr lvl="0"/>
            <a:endParaRPr lang="en-IE" sz="3800" dirty="0" smtClean="0"/>
          </a:p>
          <a:p>
            <a:pPr lvl="0"/>
            <a:endParaRPr lang="en-IE" sz="3800" dirty="0"/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I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PKU </a:t>
            </a:r>
            <a:r>
              <a:rPr lang="en-IE" sz="3800" dirty="0">
                <a:latin typeface="Arial" panose="020B0604020202020204" pitchFamily="34" charset="0"/>
                <a:cs typeface="Arial" panose="020B0604020202020204" pitchFamily="34" charset="0"/>
              </a:rPr>
              <a:t>(phenylketonuria)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IE" sz="3800" dirty="0">
                <a:latin typeface="Arial" panose="020B0604020202020204" pitchFamily="34" charset="0"/>
                <a:cs typeface="Arial" panose="020B0604020202020204" pitchFamily="34" charset="0"/>
              </a:rPr>
              <a:t>CHT (congenital hypothyroidism)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IE" sz="3800" dirty="0">
                <a:latin typeface="Arial" panose="020B0604020202020204" pitchFamily="34" charset="0"/>
                <a:cs typeface="Arial" panose="020B0604020202020204" pitchFamily="34" charset="0"/>
              </a:rPr>
              <a:t>CGAL (classical galactosaemia)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fi-FI" sz="3800" dirty="0">
                <a:latin typeface="Arial" panose="020B0604020202020204" pitchFamily="34" charset="0"/>
                <a:cs typeface="Arial" panose="020B0604020202020204" pitchFamily="34" charset="0"/>
              </a:rPr>
              <a:t>GA 1 (glutaric aciduria type 1)</a:t>
            </a:r>
            <a:endParaRPr lang="en-IE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IE" sz="3800" dirty="0">
                <a:latin typeface="Arial" panose="020B0604020202020204" pitchFamily="34" charset="0"/>
                <a:cs typeface="Arial" panose="020B0604020202020204" pitchFamily="34" charset="0"/>
              </a:rPr>
              <a:t>HCU (homocystinuria)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IE" sz="3800" dirty="0">
                <a:latin typeface="Arial" panose="020B0604020202020204" pitchFamily="34" charset="0"/>
                <a:cs typeface="Arial" panose="020B0604020202020204" pitchFamily="34" charset="0"/>
              </a:rPr>
              <a:t>MSUD (maple syrup urine disease)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IE" sz="3800" dirty="0">
                <a:latin typeface="Arial" panose="020B0604020202020204" pitchFamily="34" charset="0"/>
                <a:cs typeface="Arial" panose="020B0604020202020204" pitchFamily="34" charset="0"/>
              </a:rPr>
              <a:t>CF </a:t>
            </a:r>
            <a:r>
              <a:rPr lang="en-IE" sz="3800" i="1" dirty="0">
                <a:latin typeface="Arial" panose="020B0604020202020204" pitchFamily="34" charset="0"/>
                <a:cs typeface="Arial" panose="020B0604020202020204" pitchFamily="34" charset="0"/>
              </a:rPr>
              <a:t>(cystic fibrosis)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IE" sz="3800" dirty="0">
                <a:latin typeface="Arial" panose="020B0604020202020204" pitchFamily="34" charset="0"/>
                <a:cs typeface="Arial" panose="020B0604020202020204" pitchFamily="34" charset="0"/>
              </a:rPr>
              <a:t>MCADD (medium chain acyl CoA dehydrogenase deficiency)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IE" sz="3800" dirty="0">
                <a:latin typeface="Arial" panose="020B0604020202020204" pitchFamily="34" charset="0"/>
                <a:cs typeface="Arial" panose="020B0604020202020204" pitchFamily="34" charset="0"/>
              </a:rPr>
              <a:t>Most of these conditions are </a:t>
            </a:r>
            <a:r>
              <a:rPr lang="en-I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inherited</a:t>
            </a:r>
            <a:endParaRPr lang="en-IE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Text Box 11"/>
          <p:cNvSpPr txBox="1"/>
          <p:nvPr/>
        </p:nvSpPr>
        <p:spPr>
          <a:xfrm>
            <a:off x="734883" y="14517791"/>
            <a:ext cx="9110157" cy="1160238"/>
          </a:xfrm>
          <a:prstGeom prst="rect">
            <a:avLst/>
          </a:prstGeom>
          <a:solidFill>
            <a:srgbClr val="FF99CC"/>
          </a:solidFill>
          <a:ln w="381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144114" tIns="144114" rIns="144114" bIns="144114">
            <a:spAutoFit/>
          </a:bodyPr>
          <a:lstStyle>
            <a:lvl1pPr defTabSz="4277776">
              <a:spcBef>
                <a:spcPts val="3400"/>
              </a:spcBef>
              <a:defRPr sz="56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pPr algn="ctr"/>
            <a:r>
              <a:rPr lang="en-IE" dirty="0" smtClean="0"/>
              <a:t>Why Test?</a:t>
            </a:r>
            <a:endParaRPr dirty="0"/>
          </a:p>
        </p:txBody>
      </p:sp>
      <p:sp>
        <p:nvSpPr>
          <p:cNvPr id="154" name="Rounded Rectangle"/>
          <p:cNvSpPr/>
          <p:nvPr/>
        </p:nvSpPr>
        <p:spPr>
          <a:xfrm>
            <a:off x="10396018" y="5191924"/>
            <a:ext cx="19090500" cy="11733173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txBody>
          <a:bodyPr lIns="144114" tIns="144114" rIns="144114" bIns="144114"/>
          <a:lstStyle/>
          <a:p>
            <a:pPr lvl="0" algn="just"/>
            <a:endParaRPr lang="en-US" sz="3800" dirty="0" smtClean="0"/>
          </a:p>
          <a:p>
            <a:pPr lvl="0" algn="just"/>
            <a:endParaRPr lang="en-US" sz="3800" dirty="0"/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sz="3800" dirty="0" smtClean="0"/>
              <a:t>Select </a:t>
            </a:r>
            <a:r>
              <a:rPr lang="en-US" sz="3800" dirty="0"/>
              <a:t>the puncture </a:t>
            </a:r>
            <a:r>
              <a:rPr lang="en-US" sz="3800" dirty="0" smtClean="0"/>
              <a:t>site</a:t>
            </a:r>
            <a:endParaRPr lang="en-IE" sz="3800" dirty="0" smtClean="0"/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sz="3800" dirty="0" smtClean="0"/>
              <a:t>Recommended site is the lateral borders of the plantar of the foot </a:t>
            </a:r>
            <a:endParaRPr lang="en-IE" sz="3800" dirty="0" smtClean="0"/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sz="3800" dirty="0" smtClean="0"/>
              <a:t>Warm the site prior to sampling by rubbing the skin for 1-2 mins </a:t>
            </a:r>
            <a:endParaRPr lang="en-IE" sz="3800" dirty="0" smtClean="0"/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sz="3800" dirty="0" smtClean="0"/>
              <a:t>Do not separate the baby from their parent.  If baby is breastfed allow the mother to feed during the procedure. This is proven to reduce pain felt. </a:t>
            </a:r>
            <a:endParaRPr lang="en-IE" sz="3800" dirty="0" smtClean="0"/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sz="3800" dirty="0" smtClean="0"/>
              <a:t>Cleanse the heel with warm soapy water and dry (Water, alcohol, milk, </a:t>
            </a:r>
            <a:r>
              <a:rPr lang="en-IE" sz="3800" dirty="0" smtClean="0"/>
              <a:t>faeces</a:t>
            </a:r>
            <a:r>
              <a:rPr lang="en-US" sz="3800" dirty="0" smtClean="0"/>
              <a:t> or hand creams may effect results)</a:t>
            </a:r>
            <a:endParaRPr lang="en-IE" sz="3800" dirty="0" smtClean="0"/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sz="3800" dirty="0" smtClean="0"/>
              <a:t>Puncture the heel</a:t>
            </a:r>
            <a:r>
              <a:rPr lang="en-US" sz="3800" dirty="0"/>
              <a:t> </a:t>
            </a:r>
            <a:r>
              <a:rPr lang="en-US" sz="3800" dirty="0" smtClean="0"/>
              <a:t>with the lancet. </a:t>
            </a:r>
            <a:endParaRPr lang="en-IE" sz="3800" dirty="0" smtClean="0"/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sz="3800" dirty="0" smtClean="0"/>
              <a:t>Allow a large blood drop to form</a:t>
            </a:r>
            <a:endParaRPr lang="en-IE" sz="3800" dirty="0" smtClean="0"/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sz="3800" dirty="0" smtClean="0"/>
              <a:t>Touch the circle marked on the card gently to the hanging drop of blood so that blood soaks through from back to front. </a:t>
            </a:r>
            <a:endParaRPr lang="en-IE" sz="3800" dirty="0" smtClean="0"/>
          </a:p>
          <a:p>
            <a:endParaRPr dirty="0"/>
          </a:p>
        </p:txBody>
      </p:sp>
      <p:sp>
        <p:nvSpPr>
          <p:cNvPr id="155" name="Text Box 11"/>
          <p:cNvSpPr txBox="1"/>
          <p:nvPr/>
        </p:nvSpPr>
        <p:spPr>
          <a:xfrm>
            <a:off x="10396018" y="4850303"/>
            <a:ext cx="19108622" cy="1152817"/>
          </a:xfrm>
          <a:prstGeom prst="rect">
            <a:avLst/>
          </a:prstGeom>
          <a:solidFill>
            <a:srgbClr val="FF99CC"/>
          </a:solidFill>
          <a:ln w="38100">
            <a:solidFill>
              <a:schemeClr val="bg1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144114" tIns="144114" rIns="144114" bIns="144114">
            <a:spAutoFit/>
          </a:bodyPr>
          <a:lstStyle>
            <a:lvl1pPr defTabSz="4277776">
              <a:spcBef>
                <a:spcPts val="3400"/>
              </a:spcBef>
              <a:defRPr sz="56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pPr algn="ctr"/>
            <a:r>
              <a:rPr dirty="0"/>
              <a:t>  </a:t>
            </a:r>
            <a:r>
              <a:rPr lang="en-IE" sz="5200" dirty="0" smtClean="0"/>
              <a:t>How to do the NBS</a:t>
            </a:r>
            <a:endParaRPr sz="5200" dirty="0"/>
          </a:p>
        </p:txBody>
      </p:sp>
      <p:sp>
        <p:nvSpPr>
          <p:cNvPr id="156" name="Text Box 69"/>
          <p:cNvSpPr txBox="1"/>
          <p:nvPr/>
        </p:nvSpPr>
        <p:spPr>
          <a:xfrm>
            <a:off x="10750718" y="7777692"/>
            <a:ext cx="8566034" cy="3327771"/>
          </a:xfrm>
          <a:prstGeom prst="rect">
            <a:avLst/>
          </a:prstGeom>
          <a:ln w="381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44114" tIns="144114" rIns="144114" bIns="144114">
            <a:spAutoFit/>
          </a:bodyPr>
          <a:lstStyle/>
          <a:p>
            <a:pPr defTabSz="4277776">
              <a:spcBef>
                <a:spcPts val="2800"/>
              </a:spcBef>
              <a:defRPr sz="3800">
                <a:solidFill>
                  <a:srgbClr val="164168"/>
                </a:solidFill>
              </a:defRPr>
            </a:pPr>
            <a:endParaRPr dirty="0"/>
          </a:p>
          <a:p>
            <a:pPr defTabSz="4277776">
              <a:spcBef>
                <a:spcPts val="5000"/>
              </a:spcBef>
              <a:defRPr sz="3800">
                <a:solidFill>
                  <a:srgbClr val="164168"/>
                </a:solidFill>
              </a:defRPr>
            </a:pPr>
            <a:endParaRPr dirty="0"/>
          </a:p>
          <a:p>
            <a:pPr marL="938892" indent="-938892" defTabSz="4277776">
              <a:spcBef>
                <a:spcPts val="5000"/>
              </a:spcBef>
              <a:buSzPct val="100000"/>
              <a:buFont typeface="Arial"/>
              <a:buChar char="•"/>
              <a:defRPr sz="3800">
                <a:solidFill>
                  <a:srgbClr val="164168"/>
                </a:solidFill>
              </a:defRPr>
            </a:pPr>
            <a:endParaRPr dirty="0"/>
          </a:p>
        </p:txBody>
      </p:sp>
      <p:sp>
        <p:nvSpPr>
          <p:cNvPr id="157" name="Rounded Rectangle"/>
          <p:cNvSpPr/>
          <p:nvPr/>
        </p:nvSpPr>
        <p:spPr>
          <a:xfrm>
            <a:off x="21061680" y="32400503"/>
            <a:ext cx="8459746" cy="10088617"/>
          </a:xfrm>
          <a:prstGeom prst="rect">
            <a:avLst/>
          </a:prstGeom>
          <a:solidFill>
            <a:schemeClr val="accent3">
              <a:lumOff val="44000"/>
            </a:schemeClr>
          </a:solidFill>
          <a:ln w="76200">
            <a:solidFill>
              <a:schemeClr val="accent1">
                <a:lumMod val="50000"/>
              </a:schemeClr>
            </a:solidFill>
          </a:ln>
        </p:spPr>
        <p:txBody>
          <a:bodyPr lIns="144114" tIns="144114" rIns="144114" bIns="144114"/>
          <a:lstStyle/>
          <a:p>
            <a:endParaRPr lang="en-US" sz="3800" b="1" u="sng" dirty="0" smtClean="0"/>
          </a:p>
          <a:p>
            <a:pPr algn="just"/>
            <a:endParaRPr lang="en-US" sz="3800" b="1" u="sng" dirty="0"/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sz="3800" dirty="0" smtClean="0"/>
              <a:t>While the baby is in hospital, the </a:t>
            </a:r>
            <a:r>
              <a:rPr lang="en-US" sz="3800" dirty="0"/>
              <a:t>results </a:t>
            </a:r>
            <a:r>
              <a:rPr lang="en-US" sz="3800" dirty="0" smtClean="0"/>
              <a:t>are followed </a:t>
            </a:r>
            <a:r>
              <a:rPr lang="en-US" sz="3800" dirty="0"/>
              <a:t>up by the Neonatal team. </a:t>
            </a:r>
            <a:r>
              <a:rPr lang="en-US" sz="3800" dirty="0" smtClean="0"/>
              <a:t>The results </a:t>
            </a:r>
            <a:r>
              <a:rPr lang="en-US" sz="3800" dirty="0"/>
              <a:t>if any will be relayed by the medical team to the family and acted on accordingly</a:t>
            </a:r>
            <a:r>
              <a:rPr lang="en-US" sz="3800" dirty="0" smtClean="0"/>
              <a:t>.</a:t>
            </a:r>
          </a:p>
          <a:p>
            <a:pPr lvl="0" algn="just"/>
            <a:r>
              <a:rPr lang="en-US" sz="3800" dirty="0" smtClean="0"/>
              <a:t> </a:t>
            </a:r>
            <a:endParaRPr lang="en-IE" sz="3800" dirty="0"/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sz="3800" dirty="0"/>
              <a:t>In the </a:t>
            </a:r>
            <a:r>
              <a:rPr lang="en-US" sz="3800" dirty="0" smtClean="0"/>
              <a:t>community, </a:t>
            </a:r>
            <a:r>
              <a:rPr lang="en-US" sz="3800" dirty="0"/>
              <a:t>if the family </a:t>
            </a:r>
            <a:r>
              <a:rPr lang="en-US" sz="3800" dirty="0" smtClean="0"/>
              <a:t>are not contacted by Temple </a:t>
            </a:r>
            <a:r>
              <a:rPr lang="en-US" sz="3800" dirty="0"/>
              <a:t>Street </a:t>
            </a:r>
            <a:r>
              <a:rPr lang="en-US" sz="3800" dirty="0" smtClean="0"/>
              <a:t>the findings are considered </a:t>
            </a:r>
            <a:r>
              <a:rPr lang="en-US" sz="3800" dirty="0"/>
              <a:t>to </a:t>
            </a:r>
            <a:r>
              <a:rPr lang="en-US" sz="3800"/>
              <a:t>be </a:t>
            </a:r>
            <a:r>
              <a:rPr lang="en-US" sz="3800" smtClean="0"/>
              <a:t>normal. </a:t>
            </a:r>
            <a:endParaRPr lang="en-US" sz="3800" dirty="0" smtClean="0"/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endParaRPr lang="en-US" sz="3800" dirty="0" smtClean="0"/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sz="3800" dirty="0" smtClean="0"/>
              <a:t>Please contact the Neonatal </a:t>
            </a:r>
            <a:r>
              <a:rPr lang="en-US" sz="3800" dirty="0" err="1" smtClean="0"/>
              <a:t>CNSp</a:t>
            </a:r>
            <a:r>
              <a:rPr lang="en-US" sz="3800" dirty="0" smtClean="0"/>
              <a:t> bleep 8603 for any queries.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endParaRPr lang="en-US" sz="3800" dirty="0"/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endParaRPr lang="en-IE" sz="3800" dirty="0"/>
          </a:p>
        </p:txBody>
      </p:sp>
      <p:sp>
        <p:nvSpPr>
          <p:cNvPr id="158" name="Text Box 11"/>
          <p:cNvSpPr txBox="1"/>
          <p:nvPr/>
        </p:nvSpPr>
        <p:spPr>
          <a:xfrm>
            <a:off x="21061680" y="32462058"/>
            <a:ext cx="8459746" cy="1091262"/>
          </a:xfrm>
          <a:prstGeom prst="rect">
            <a:avLst/>
          </a:prstGeom>
          <a:solidFill>
            <a:srgbClr val="FF99CC"/>
          </a:solidFill>
          <a:ln w="381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144114" tIns="144114" rIns="144114" bIns="144114">
            <a:spAutoFit/>
          </a:bodyPr>
          <a:lstStyle/>
          <a:p>
            <a:pPr algn="ctr" defTabSz="4277776">
              <a:spcBef>
                <a:spcPts val="3400"/>
              </a:spcBef>
              <a:defRPr sz="5200" b="1">
                <a:solidFill>
                  <a:schemeClr val="accent3">
                    <a:lumOff val="44000"/>
                  </a:schemeClr>
                </a:solidFill>
              </a:defRPr>
            </a:pPr>
            <a:r>
              <a:rPr lang="en-IE" dirty="0" smtClean="0"/>
              <a:t> Results</a:t>
            </a:r>
            <a:endParaRPr lang="en-IE" dirty="0"/>
          </a:p>
        </p:txBody>
      </p:sp>
      <p:sp>
        <p:nvSpPr>
          <p:cNvPr id="163" name="Rounded Rectangle"/>
          <p:cNvSpPr/>
          <p:nvPr/>
        </p:nvSpPr>
        <p:spPr>
          <a:xfrm>
            <a:off x="10417554" y="32400503"/>
            <a:ext cx="10217406" cy="10088617"/>
          </a:xfrm>
          <a:prstGeom prst="rect">
            <a:avLst/>
          </a:prstGeom>
          <a:solidFill>
            <a:schemeClr val="accent3">
              <a:lumOff val="44000"/>
            </a:schemeClr>
          </a:solidFill>
          <a:ln w="76200">
            <a:solidFill>
              <a:schemeClr val="accent1">
                <a:lumMod val="50000"/>
              </a:schemeClr>
            </a:solidFill>
          </a:ln>
        </p:spPr>
        <p:txBody>
          <a:bodyPr lIns="144114" tIns="144114" rIns="144114" bIns="144114"/>
          <a:lstStyle/>
          <a:p>
            <a:endParaRPr lang="en-US" sz="3800" b="1" u="sng" dirty="0" smtClean="0"/>
          </a:p>
          <a:p>
            <a:endParaRPr lang="en-US" sz="3800" b="1" u="sng" dirty="0"/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NBS must be completed between 72 -120 hours of 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age </a:t>
            </a:r>
            <a:endParaRPr lang="en-IE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ensure accuracy, babies that are NPO or taking &lt; 100mls/kg/day of enteral feeds will require repeat screening. This must be repeated weekly 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until the baby is taking &gt;100mls/kg/day of enteral feeds. Example: babies on TPN, post </a:t>
            </a:r>
            <a:r>
              <a:rPr lang="en-US" sz="3800" dirty="0" smtClean="0"/>
              <a:t>surgery</a:t>
            </a:r>
            <a:r>
              <a:rPr lang="en-US" sz="3800" dirty="0" smtClean="0"/>
              <a:t>.</a:t>
            </a:r>
            <a:endParaRPr lang="en-IE" sz="3800" dirty="0"/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sz="3800" dirty="0" smtClean="0"/>
              <a:t>A maximum of 4 samples will be sent and then a final sample when the baby reaches &gt;</a:t>
            </a:r>
            <a:r>
              <a:rPr lang="en-US" sz="3800" dirty="0"/>
              <a:t>100mls/kg/day or ‘full feeds</a:t>
            </a:r>
            <a:r>
              <a:rPr lang="en-US" sz="3800" dirty="0" smtClean="0"/>
              <a:t>’ of enteral feeds. 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sz="3800" dirty="0" smtClean="0"/>
              <a:t>If a baby is transferred or discharged, it is important that the relevant people are informed if a repeat is necessary. </a:t>
            </a:r>
            <a:endParaRPr sz="3800" dirty="0"/>
          </a:p>
        </p:txBody>
      </p:sp>
      <p:sp>
        <p:nvSpPr>
          <p:cNvPr id="164" name="Text Box 11"/>
          <p:cNvSpPr txBox="1"/>
          <p:nvPr/>
        </p:nvSpPr>
        <p:spPr>
          <a:xfrm>
            <a:off x="10417554" y="32400503"/>
            <a:ext cx="10217406" cy="1152817"/>
          </a:xfrm>
          <a:prstGeom prst="rect">
            <a:avLst/>
          </a:prstGeom>
          <a:solidFill>
            <a:srgbClr val="0070C0"/>
          </a:solidFill>
          <a:ln w="381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144114" tIns="144114" rIns="144114" bIns="144114">
            <a:spAutoFit/>
          </a:bodyPr>
          <a:lstStyle>
            <a:lvl1pPr defTabSz="4277776">
              <a:spcBef>
                <a:spcPts val="3400"/>
              </a:spcBef>
              <a:defRPr sz="56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pPr algn="ctr"/>
            <a:r>
              <a:rPr dirty="0"/>
              <a:t>  </a:t>
            </a:r>
            <a:r>
              <a:rPr lang="en-IE" dirty="0" smtClean="0"/>
              <a:t>Repeats</a:t>
            </a:r>
            <a:endParaRPr sz="5200" dirty="0"/>
          </a:p>
        </p:txBody>
      </p:sp>
      <p:pic>
        <p:nvPicPr>
          <p:cNvPr id="169" name="chi-head Irish.png" descr="chi-head Irish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39656"/>
            <a:ext cx="9172074" cy="5387056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Rounded Rectangle"/>
          <p:cNvSpPr/>
          <p:nvPr/>
        </p:nvSpPr>
        <p:spPr>
          <a:xfrm>
            <a:off x="697118" y="22615504"/>
            <a:ext cx="9145570" cy="7750195"/>
          </a:xfrm>
          <a:prstGeom prst="rect">
            <a:avLst/>
          </a:prstGeom>
          <a:solidFill>
            <a:schemeClr val="accent3">
              <a:lumOff val="44000"/>
            </a:schemeClr>
          </a:solidFill>
          <a:ln w="76200">
            <a:solidFill>
              <a:schemeClr val="accent1">
                <a:lumMod val="50000"/>
              </a:schemeClr>
            </a:solidFill>
          </a:ln>
        </p:spPr>
        <p:txBody>
          <a:bodyPr lIns="144114" tIns="144114" rIns="144114" bIns="144114"/>
          <a:lstStyle/>
          <a:p>
            <a:endParaRPr lang="en-IE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E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If the baby is in </a:t>
            </a:r>
            <a:r>
              <a:rPr lang="en-I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hospital</a:t>
            </a:r>
            <a:r>
              <a:rPr lang="en-I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the nurses </a:t>
            </a:r>
            <a:r>
              <a:rPr lang="en-I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on the ward perform the test when the baby is </a:t>
            </a:r>
            <a:r>
              <a:rPr lang="en-IE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72-120 </a:t>
            </a:r>
            <a:r>
              <a:rPr lang="en-IE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hours old</a:t>
            </a:r>
            <a:r>
              <a:rPr lang="en-I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. If </a:t>
            </a:r>
            <a:r>
              <a:rPr lang="en-IE" sz="3800" dirty="0">
                <a:latin typeface="Arial" panose="020B0604020202020204" pitchFamily="34" charset="0"/>
                <a:cs typeface="Arial" panose="020B0604020202020204" pitchFamily="34" charset="0"/>
              </a:rPr>
              <a:t>a baby is going to </a:t>
            </a:r>
            <a:r>
              <a:rPr lang="en-I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theatre </a:t>
            </a:r>
            <a:r>
              <a:rPr lang="en-I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before 72 hours </a:t>
            </a:r>
            <a:r>
              <a:rPr lang="en-I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I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NBS </a:t>
            </a:r>
            <a:r>
              <a:rPr lang="en-I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must be performed, this is called </a:t>
            </a:r>
            <a:r>
              <a:rPr lang="en-IE" sz="3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IE" sz="3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E" sz="3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Beutler</a:t>
            </a:r>
            <a:r>
              <a:rPr lang="en-I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I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I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accurate results, </a:t>
            </a:r>
            <a:r>
              <a:rPr lang="en-IE" sz="3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I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he screen requires the baby to have reached </a:t>
            </a:r>
            <a:r>
              <a:rPr lang="en-IE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100mls/kg</a:t>
            </a:r>
            <a:r>
              <a:rPr lang="en-I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of enteral </a:t>
            </a:r>
            <a:r>
              <a:rPr lang="en-I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feeds. </a:t>
            </a:r>
            <a:r>
              <a:rPr lang="en-I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I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therwise, </a:t>
            </a:r>
            <a:r>
              <a:rPr lang="en-I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repeat screening is performed until this volume is reached.</a:t>
            </a:r>
            <a:endParaRPr dirty="0"/>
          </a:p>
        </p:txBody>
      </p:sp>
      <p:sp>
        <p:nvSpPr>
          <p:cNvPr id="29" name="Text Box 11"/>
          <p:cNvSpPr txBox="1"/>
          <p:nvPr/>
        </p:nvSpPr>
        <p:spPr>
          <a:xfrm>
            <a:off x="697119" y="22626832"/>
            <a:ext cx="9145570" cy="1091262"/>
          </a:xfrm>
          <a:prstGeom prst="rect">
            <a:avLst/>
          </a:prstGeom>
          <a:solidFill>
            <a:srgbClr val="0070C0"/>
          </a:solidFill>
          <a:ln w="381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144114" tIns="144114" rIns="144114" bIns="144114">
            <a:spAutoFit/>
          </a:bodyPr>
          <a:lstStyle>
            <a:lvl1pPr defTabSz="4277776">
              <a:spcBef>
                <a:spcPts val="3400"/>
              </a:spcBef>
              <a:defRPr sz="56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pPr algn="just"/>
            <a:r>
              <a:rPr lang="en-IE" sz="5200" dirty="0" smtClean="0"/>
              <a:t>           Who &amp; When?</a:t>
            </a:r>
            <a:endParaRPr lang="en-IE" sz="5200" dirty="0"/>
          </a:p>
        </p:txBody>
      </p:sp>
      <p:sp>
        <p:nvSpPr>
          <p:cNvPr id="30" name="Rounded Rectangle"/>
          <p:cNvSpPr/>
          <p:nvPr/>
        </p:nvSpPr>
        <p:spPr>
          <a:xfrm>
            <a:off x="629302" y="30666897"/>
            <a:ext cx="9213386" cy="1182222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76200">
            <a:solidFill>
              <a:schemeClr val="accent1">
                <a:lumMod val="50000"/>
              </a:schemeClr>
            </a:solidFill>
          </a:ln>
        </p:spPr>
        <p:txBody>
          <a:bodyPr lIns="144114" tIns="144114" rIns="144114" bIns="144114"/>
          <a:lstStyle/>
          <a:p>
            <a:pPr lvl="0"/>
            <a:endParaRPr lang="en-IE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IE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I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leaflet given </a:t>
            </a:r>
            <a:r>
              <a:rPr lang="en-IE" sz="3800" dirty="0">
                <a:latin typeface="Arial" panose="020B0604020202020204" pitchFamily="34" charset="0"/>
                <a:cs typeface="Arial" panose="020B0604020202020204" pitchFamily="34" charset="0"/>
              </a:rPr>
              <a:t>to parents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IE" sz="3800" dirty="0">
                <a:latin typeface="Arial" panose="020B0604020202020204" pitchFamily="34" charset="0"/>
                <a:cs typeface="Arial" panose="020B0604020202020204" pitchFamily="34" charset="0"/>
              </a:rPr>
              <a:t>Consent </a:t>
            </a:r>
            <a:r>
              <a:rPr lang="en-I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– card must be signed</a:t>
            </a:r>
            <a:endParaRPr lang="en-IE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IE" sz="3800" dirty="0">
                <a:latin typeface="Arial" panose="020B0604020202020204" pitchFamily="34" charset="0"/>
                <a:cs typeface="Arial" panose="020B0604020202020204" pitchFamily="34" charset="0"/>
              </a:rPr>
              <a:t>Correct Patient </a:t>
            </a:r>
            <a:r>
              <a:rPr lang="en-IE" sz="3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I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nformation/DOB</a:t>
            </a:r>
            <a:r>
              <a:rPr lang="en-IE" sz="3800" dirty="0">
                <a:latin typeface="Arial" panose="020B0604020202020204" pitchFamily="34" charset="0"/>
                <a:cs typeface="Arial" panose="020B0604020202020204" pitchFamily="34" charset="0"/>
              </a:rPr>
              <a:t>. Time of Birth. </a:t>
            </a:r>
            <a:r>
              <a:rPr lang="en-IE" sz="38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IE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tc</a:t>
            </a:r>
            <a:r>
              <a:rPr lang="en-I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IE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IE" sz="3800" dirty="0">
                <a:latin typeface="Arial" panose="020B0604020202020204" pitchFamily="34" charset="0"/>
                <a:cs typeface="Arial" panose="020B0604020202020204" pitchFamily="34" charset="0"/>
              </a:rPr>
              <a:t>Correct timing </a:t>
            </a:r>
            <a:r>
              <a:rPr lang="en-I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72-120 </a:t>
            </a:r>
            <a:r>
              <a:rPr lang="en-IE" sz="3800" dirty="0">
                <a:latin typeface="Arial" panose="020B0604020202020204" pitchFamily="34" charset="0"/>
                <a:cs typeface="Arial" panose="020B0604020202020204" pitchFamily="34" charset="0"/>
              </a:rPr>
              <a:t>hours of life </a:t>
            </a:r>
            <a:endParaRPr lang="en-IE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I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Has the baby received a RCC transfusion? Please document</a:t>
            </a:r>
            <a:endParaRPr lang="en-IE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IE" sz="3800" dirty="0">
                <a:latin typeface="Arial" panose="020B0604020202020204" pitchFamily="34" charset="0"/>
                <a:cs typeface="Arial" panose="020B0604020202020204" pitchFamily="34" charset="0"/>
              </a:rPr>
              <a:t>Correct neonatal lancet </a:t>
            </a:r>
            <a:r>
              <a:rPr lang="en-IE" sz="3800" i="1" dirty="0">
                <a:latin typeface="Arial" panose="020B0604020202020204" pitchFamily="34" charset="0"/>
                <a:cs typeface="Arial" panose="020B0604020202020204" pitchFamily="34" charset="0"/>
              </a:rPr>
              <a:t>(pink and blue)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IE" sz="3800" dirty="0">
                <a:latin typeface="Arial" panose="020B0604020202020204" pitchFamily="34" charset="0"/>
                <a:cs typeface="Arial" panose="020B0604020202020204" pitchFamily="34" charset="0"/>
              </a:rPr>
              <a:t>Correct site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IE" sz="3800" dirty="0">
                <a:latin typeface="Arial" panose="020B0604020202020204" pitchFamily="34" charset="0"/>
                <a:cs typeface="Arial" panose="020B0604020202020204" pitchFamily="34" charset="0"/>
              </a:rPr>
              <a:t>Ensure </a:t>
            </a:r>
            <a:r>
              <a:rPr lang="en-I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baby’s </a:t>
            </a:r>
            <a:r>
              <a:rPr lang="en-IE" sz="3800" dirty="0">
                <a:latin typeface="Arial" panose="020B0604020202020204" pitchFamily="34" charset="0"/>
                <a:cs typeface="Arial" panose="020B0604020202020204" pitchFamily="34" charset="0"/>
              </a:rPr>
              <a:t>foot is warm </a:t>
            </a:r>
            <a:r>
              <a:rPr lang="en-IE" sz="3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(to </a:t>
            </a:r>
            <a:r>
              <a:rPr lang="en-IE" sz="3800" i="1" dirty="0">
                <a:latin typeface="Arial" panose="020B0604020202020204" pitchFamily="34" charset="0"/>
                <a:cs typeface="Arial" panose="020B0604020202020204" pitchFamily="34" charset="0"/>
              </a:rPr>
              <a:t>enhance blood </a:t>
            </a:r>
            <a:r>
              <a:rPr lang="en-IE" sz="3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flow) </a:t>
            </a:r>
            <a:endParaRPr lang="en-IE" sz="3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IE" sz="3800" dirty="0">
                <a:latin typeface="Arial" panose="020B0604020202020204" pitchFamily="34" charset="0"/>
                <a:cs typeface="Arial" panose="020B0604020202020204" pitchFamily="34" charset="0"/>
              </a:rPr>
              <a:t>Correct Maternity Hospital Number </a:t>
            </a:r>
            <a:r>
              <a:rPr lang="en-IE" sz="3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(found </a:t>
            </a:r>
            <a:r>
              <a:rPr lang="en-IE" sz="3800" i="1" dirty="0">
                <a:latin typeface="Arial" panose="020B0604020202020204" pitchFamily="34" charset="0"/>
                <a:cs typeface="Arial" panose="020B0604020202020204" pitchFamily="34" charset="0"/>
              </a:rPr>
              <a:t>on transfer </a:t>
            </a:r>
            <a:r>
              <a:rPr lang="en-IE" sz="3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letter) </a:t>
            </a:r>
            <a:endParaRPr lang="en-IE" sz="3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IE" sz="3800" dirty="0">
                <a:latin typeface="Arial" panose="020B0604020202020204" pitchFamily="34" charset="0"/>
                <a:cs typeface="Arial" panose="020B0604020202020204" pitchFamily="34" charset="0"/>
              </a:rPr>
              <a:t>UPI number (hospital </a:t>
            </a:r>
            <a:r>
              <a:rPr lang="en-I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identifier) </a:t>
            </a:r>
            <a:r>
              <a:rPr lang="en-IE" sz="3800" dirty="0">
                <a:latin typeface="Arial" panose="020B0604020202020204" pitchFamily="34" charset="0"/>
                <a:cs typeface="Arial" panose="020B0604020202020204" pitchFamily="34" charset="0"/>
              </a:rPr>
              <a:t>found on NBS box locally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IE" sz="3800" dirty="0">
                <a:latin typeface="Arial" panose="020B0604020202020204" pitchFamily="34" charset="0"/>
                <a:cs typeface="Arial" panose="020B0604020202020204" pitchFamily="34" charset="0"/>
              </a:rPr>
              <a:t>Gauze and </a:t>
            </a:r>
            <a:r>
              <a:rPr lang="en-IE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plaster. </a:t>
            </a:r>
            <a:endParaRPr lang="en-IE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dirty="0"/>
          </a:p>
        </p:txBody>
      </p:sp>
      <p:sp>
        <p:nvSpPr>
          <p:cNvPr id="32" name="Text Box 11"/>
          <p:cNvSpPr txBox="1"/>
          <p:nvPr/>
        </p:nvSpPr>
        <p:spPr>
          <a:xfrm>
            <a:off x="629302" y="30666897"/>
            <a:ext cx="9246217" cy="1091262"/>
          </a:xfrm>
          <a:prstGeom prst="rect">
            <a:avLst/>
          </a:prstGeom>
          <a:solidFill>
            <a:srgbClr val="FF99CC"/>
          </a:solidFill>
          <a:ln w="381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144114" tIns="144114" rIns="144114" bIns="144114">
            <a:spAutoFit/>
          </a:bodyPr>
          <a:lstStyle>
            <a:lvl1pPr defTabSz="4277776">
              <a:spcBef>
                <a:spcPts val="3400"/>
              </a:spcBef>
              <a:defRPr sz="56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pPr algn="ctr"/>
            <a:r>
              <a:rPr lang="en-IE" sz="5200" dirty="0" smtClean="0"/>
              <a:t>Checklist for NBS </a:t>
            </a:r>
            <a:endParaRPr lang="en-IE" sz="5200" dirty="0"/>
          </a:p>
        </p:txBody>
      </p:sp>
      <p:pic>
        <p:nvPicPr>
          <p:cNvPr id="33" name="Picture 3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3704" y="13009388"/>
            <a:ext cx="4366847" cy="370654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34" name="Picture 33"/>
          <p:cNvPicPr/>
          <p:nvPr/>
        </p:nvPicPr>
        <p:blipFill>
          <a:blip r:embed="rId4"/>
          <a:stretch>
            <a:fillRect/>
          </a:stretch>
        </p:blipFill>
        <p:spPr>
          <a:xfrm>
            <a:off x="15281728" y="13009388"/>
            <a:ext cx="4336086" cy="3706540"/>
          </a:xfrm>
          <a:prstGeom prst="rect">
            <a:avLst/>
          </a:prstGeom>
        </p:spPr>
      </p:pic>
      <p:pic>
        <p:nvPicPr>
          <p:cNvPr id="35" name="Picture 34"/>
          <p:cNvPicPr/>
          <p:nvPr/>
        </p:nvPicPr>
        <p:blipFill>
          <a:blip r:embed="rId5"/>
          <a:stretch>
            <a:fillRect/>
          </a:stretch>
        </p:blipFill>
        <p:spPr>
          <a:xfrm>
            <a:off x="19964806" y="13009388"/>
            <a:ext cx="4278748" cy="3706540"/>
          </a:xfrm>
          <a:prstGeom prst="rect">
            <a:avLst/>
          </a:prstGeom>
        </p:spPr>
      </p:pic>
      <p:pic>
        <p:nvPicPr>
          <p:cNvPr id="36" name="Picture 35"/>
          <p:cNvPicPr/>
          <p:nvPr/>
        </p:nvPicPr>
        <p:blipFill>
          <a:blip r:embed="rId6"/>
          <a:stretch>
            <a:fillRect/>
          </a:stretch>
        </p:blipFill>
        <p:spPr>
          <a:xfrm>
            <a:off x="24503524" y="13009388"/>
            <a:ext cx="4488642" cy="3706540"/>
          </a:xfrm>
          <a:prstGeom prst="rect">
            <a:avLst/>
          </a:prstGeom>
        </p:spPr>
      </p:pic>
      <p:sp>
        <p:nvSpPr>
          <p:cNvPr id="37" name="Rounded Rectangle"/>
          <p:cNvSpPr/>
          <p:nvPr/>
        </p:nvSpPr>
        <p:spPr>
          <a:xfrm>
            <a:off x="10356976" y="17301070"/>
            <a:ext cx="19065666" cy="1463357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txBody>
          <a:bodyPr lIns="144114" tIns="144114" rIns="144114" bIns="144114"/>
          <a:lstStyle/>
          <a:p>
            <a:endParaRPr lang="en-IE" dirty="0" smtClean="0"/>
          </a:p>
          <a:p>
            <a:endParaRPr lang="en-IE" dirty="0"/>
          </a:p>
          <a:p>
            <a:endParaRPr dirty="0"/>
          </a:p>
        </p:txBody>
      </p:sp>
      <p:sp>
        <p:nvSpPr>
          <p:cNvPr id="38" name="Text Box 11"/>
          <p:cNvSpPr txBox="1"/>
          <p:nvPr/>
        </p:nvSpPr>
        <p:spPr>
          <a:xfrm>
            <a:off x="10364226" y="17303042"/>
            <a:ext cx="19008718" cy="1091262"/>
          </a:xfrm>
          <a:prstGeom prst="rect">
            <a:avLst/>
          </a:prstGeom>
          <a:solidFill>
            <a:srgbClr val="0070C0"/>
          </a:solidFill>
          <a:ln w="381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144114" tIns="144114" rIns="144114" bIns="144114">
            <a:spAutoFit/>
          </a:bodyPr>
          <a:lstStyle>
            <a:lvl1pPr defTabSz="4277776">
              <a:spcBef>
                <a:spcPts val="3400"/>
              </a:spcBef>
              <a:defRPr sz="5600" b="1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pPr algn="ctr"/>
            <a:r>
              <a:rPr lang="en-IE" sz="5200" dirty="0" smtClean="0"/>
              <a:t>Examples of samples taken</a:t>
            </a:r>
            <a:endParaRPr lang="en-IE" sz="5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669413"/>
              </p:ext>
            </p:extLst>
          </p:nvPr>
        </p:nvGraphicFramePr>
        <p:xfrm>
          <a:off x="10720737" y="18670558"/>
          <a:ext cx="18271429" cy="1307264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672267">
                  <a:extLst>
                    <a:ext uri="{9D8B030D-6E8A-4147-A177-3AD203B41FA5}">
                      <a16:colId xmlns="" xmlns:a16="http://schemas.microsoft.com/office/drawing/2014/main" val="1761762931"/>
                    </a:ext>
                  </a:extLst>
                </a:gridCol>
                <a:gridCol w="3508120">
                  <a:extLst>
                    <a:ext uri="{9D8B030D-6E8A-4147-A177-3AD203B41FA5}">
                      <a16:colId xmlns="" xmlns:a16="http://schemas.microsoft.com/office/drawing/2014/main" val="3344387726"/>
                    </a:ext>
                  </a:extLst>
                </a:gridCol>
                <a:gridCol w="6091042">
                  <a:extLst>
                    <a:ext uri="{9D8B030D-6E8A-4147-A177-3AD203B41FA5}">
                      <a16:colId xmlns="" xmlns:a16="http://schemas.microsoft.com/office/drawing/2014/main" val="64646770"/>
                    </a:ext>
                  </a:extLst>
                </a:gridCol>
              </a:tblGrid>
              <a:tr h="8583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u="none" strike="noStrike" kern="1200" dirty="0">
                          <a:effectLst/>
                        </a:rPr>
                        <a:t> 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800" u="none" strike="noStrike" kern="1200" dirty="0">
                          <a:effectLst/>
                        </a:rPr>
                        <a:t> </a:t>
                      </a:r>
                      <a:endParaRPr lang="en-US" sz="3800" u="none" strike="noStrike" kern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800" u="none" strike="noStrike" kern="1200" dirty="0" smtClean="0">
                          <a:effectLst/>
                        </a:rPr>
                        <a:t>Valid Sample</a:t>
                      </a:r>
                      <a:endParaRPr lang="en-IE" sz="3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800" u="none" strike="noStrike" kern="1200" dirty="0" smtClean="0">
                          <a:effectLst/>
                        </a:rPr>
                        <a:t>Sufficient</a:t>
                      </a:r>
                      <a:r>
                        <a:rPr lang="en-US" sz="3800" u="none" strike="noStrike" kern="1200" baseline="0" dirty="0" smtClean="0">
                          <a:effectLst/>
                        </a:rPr>
                        <a:t> amount of blood to soak through to completely fill all circles</a:t>
                      </a:r>
                      <a:endParaRPr lang="en-IE" sz="3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785104494"/>
                  </a:ext>
                </a:extLst>
              </a:tr>
              <a:tr h="8583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u="none" strike="noStrike" kern="1200" dirty="0">
                          <a:effectLst/>
                        </a:rPr>
                        <a:t> 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800" u="none" strike="noStrike" kern="1200" dirty="0">
                          <a:effectLst/>
                        </a:rPr>
                        <a:t> </a:t>
                      </a:r>
                      <a:r>
                        <a:rPr lang="en-US" sz="3800" u="none" strike="noStrike" kern="1200" dirty="0" smtClean="0">
                          <a:effectLst/>
                        </a:rPr>
                        <a:t>Insufficient Sample</a:t>
                      </a:r>
                      <a:endParaRPr lang="en-IE" sz="3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800" u="none" strike="noStrike" kern="1200" dirty="0" smtClean="0">
                          <a:effectLst/>
                        </a:rPr>
                        <a:t>Insufficient</a:t>
                      </a:r>
                      <a:r>
                        <a:rPr lang="en-US" sz="3800" u="none" strike="noStrike" kern="1200" baseline="0" dirty="0" smtClean="0">
                          <a:effectLst/>
                        </a:rPr>
                        <a:t> amount of blood to soak through to completely fill all circles</a:t>
                      </a:r>
                      <a:endParaRPr lang="en-IE" sz="3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80993616"/>
                  </a:ext>
                </a:extLst>
              </a:tr>
              <a:tr h="8583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u="none" strike="noStrike" kern="1200" dirty="0">
                          <a:effectLst/>
                        </a:rPr>
                        <a:t> </a:t>
                      </a:r>
                      <a:endParaRPr lang="en-US" sz="1100" u="none" strike="noStrike" kern="12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u="none" strike="noStrike" kern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u="none" strike="noStrike" kern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u="none" strike="noStrike" kern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u="none" strike="noStrike" kern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u="none" strike="noStrike" kern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u="none" strike="noStrike" kern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u="none" strike="noStrike" kern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800" u="none" strike="noStrike" kern="1200" dirty="0">
                          <a:effectLst/>
                        </a:rPr>
                        <a:t> </a:t>
                      </a:r>
                      <a:r>
                        <a:rPr lang="en-US" sz="3800" u="none" strike="noStrike" kern="1200" dirty="0" smtClean="0">
                          <a:effectLst/>
                        </a:rPr>
                        <a:t>Sample not dry</a:t>
                      </a:r>
                      <a:endParaRPr lang="en-IE" sz="3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800" u="none" strike="noStrike" kern="1200" dirty="0" smtClean="0">
                          <a:effectLst/>
                        </a:rPr>
                        <a:t>Sample must be air dried – min 2 hours</a:t>
                      </a:r>
                      <a:endParaRPr lang="en-IE" sz="3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58438796"/>
                  </a:ext>
                </a:extLst>
              </a:tr>
              <a:tr h="8583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u="none" strike="noStrike" kern="1200" dirty="0">
                          <a:effectLst/>
                        </a:rPr>
                        <a:t> 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800" u="none" strike="noStrike" kern="1200" dirty="0">
                          <a:effectLst/>
                        </a:rPr>
                        <a:t> </a:t>
                      </a:r>
                      <a:r>
                        <a:rPr lang="en-US" sz="3800" u="none" strike="noStrike" kern="1200" dirty="0" smtClean="0">
                          <a:effectLst/>
                        </a:rPr>
                        <a:t>Sample Oversaturated</a:t>
                      </a:r>
                      <a:endParaRPr lang="en-IE" sz="3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800" u="none" strike="noStrike" kern="1200" dirty="0" smtClean="0">
                          <a:effectLst/>
                        </a:rPr>
                        <a:t>Applying excess blood to card or</a:t>
                      </a:r>
                      <a:r>
                        <a:rPr lang="en-US" sz="3800" u="none" strike="noStrike" kern="1200" baseline="0" dirty="0" smtClean="0">
                          <a:effectLst/>
                        </a:rPr>
                        <a:t> to both sides of the card</a:t>
                      </a:r>
                      <a:endParaRPr lang="en-IE" sz="3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259907028"/>
                  </a:ext>
                </a:extLst>
              </a:tr>
              <a:tr h="33457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u="none" strike="noStrike" kern="1200" dirty="0">
                          <a:effectLst/>
                        </a:rPr>
                        <a:t> 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3800" u="none" strike="noStrike" kern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800" u="none" strike="noStrike" kern="1200" dirty="0" smtClean="0">
                          <a:effectLst/>
                        </a:rPr>
                        <a:t>Sample appears diluted / contaminated</a:t>
                      </a:r>
                      <a:endParaRPr lang="en-IE" sz="3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800" u="none" strike="noStrike" kern="1200" dirty="0" smtClean="0">
                          <a:effectLst/>
                        </a:rPr>
                        <a:t>Excess squeezing / contact with alcohol/milk / </a:t>
                      </a:r>
                      <a:r>
                        <a:rPr lang="en-US" sz="3800" u="none" strike="noStrike" kern="1200" dirty="0" err="1" smtClean="0">
                          <a:effectLst/>
                        </a:rPr>
                        <a:t>handcream</a:t>
                      </a:r>
                      <a:r>
                        <a:rPr lang="en-US" sz="3800" u="none" strike="noStrike" kern="1200" baseline="0" dirty="0" smtClean="0">
                          <a:effectLst/>
                        </a:rPr>
                        <a:t> either before or after collection.  Excess heat</a:t>
                      </a:r>
                      <a:endParaRPr lang="en-IE" sz="3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657193366"/>
                  </a:ext>
                </a:extLst>
              </a:tr>
              <a:tr h="8583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u="none" strike="noStrike" kern="1200" dirty="0">
                          <a:effectLst/>
                        </a:rPr>
                        <a:t> </a:t>
                      </a:r>
                      <a:endParaRPr lang="en-US" sz="1100" u="none" strike="noStrike" kern="12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u="none" strike="noStrike" kern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800" u="none" strike="noStrike" kern="1200" dirty="0">
                          <a:effectLst/>
                        </a:rPr>
                        <a:t> </a:t>
                      </a:r>
                      <a:endParaRPr lang="en-US" sz="3800" u="none" strike="noStrike" kern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800" u="none" strike="noStrike" kern="1200" dirty="0" smtClean="0">
                          <a:effectLst/>
                        </a:rPr>
                        <a:t>Serum rings</a:t>
                      </a:r>
                      <a:endParaRPr lang="en-IE" sz="3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800" u="none" strike="noStrike" kern="1200" dirty="0" smtClean="0">
                          <a:effectLst/>
                        </a:rPr>
                        <a:t>Excess</a:t>
                      </a:r>
                      <a:r>
                        <a:rPr lang="en-US" sz="3800" u="none" strike="noStrike" kern="1200" baseline="0" dirty="0" smtClean="0">
                          <a:effectLst/>
                        </a:rPr>
                        <a:t> squeezing / alcohol / incorrect drying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3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046480434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076155" y="18751293"/>
            <a:ext cx="7946002" cy="16581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076155" y="20697057"/>
            <a:ext cx="8043215" cy="18475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12127" y="22633941"/>
            <a:ext cx="8043215" cy="15385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766141" y="24448780"/>
            <a:ext cx="8304624" cy="17535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978942" y="27018140"/>
            <a:ext cx="8140428" cy="16222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978942" y="29838227"/>
            <a:ext cx="8043215" cy="15240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 Desig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14300" dist="508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762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44114" tIns="144114" rIns="144114" bIns="144114" numCol="1" spcCol="38100" rtlCol="0" anchor="t">
        <a:spAutoFit/>
      </a:bodyPr>
      <a:lstStyle>
        <a:defPPr marL="0" marR="0" indent="0" algn="l" defTabSz="305707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76200" cap="flat">
          <a:solidFill>
            <a:schemeClr val="accent1"/>
          </a:solidFill>
          <a:prstDash val="solid"/>
          <a:round/>
        </a:ln>
        <a:effectLst>
          <a:outerShdw blurRad="114300" dist="508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8100" cap="flat">
          <a:noFill/>
          <a:miter lim="400000"/>
        </a:ln>
        <a:effectLst/>
        <a:sp3d/>
      </a:spPr>
      <a:bodyPr rot="0" spcFirstLastPara="1" vertOverflow="overflow" horzOverflow="overflow" vert="horz" wrap="square" lIns="144114" tIns="144114" rIns="144114" bIns="144114" numCol="1" spcCol="38100" rtlCol="0" anchor="t">
        <a:spAutoFit/>
      </a:bodyPr>
      <a:lstStyle>
        <a:defPPr marL="0" marR="0" indent="0" algn="l" defTabSz="305707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 Desig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14300" dist="508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762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44114" tIns="144114" rIns="144114" bIns="144114" numCol="1" spcCol="38100" rtlCol="0" anchor="t">
        <a:spAutoFit/>
      </a:bodyPr>
      <a:lstStyle>
        <a:defPPr marL="0" marR="0" indent="0" algn="l" defTabSz="305707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76200" cap="flat">
          <a:solidFill>
            <a:schemeClr val="accent1"/>
          </a:solidFill>
          <a:prstDash val="solid"/>
          <a:round/>
        </a:ln>
        <a:effectLst>
          <a:outerShdw blurRad="114300" dist="508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8100" cap="flat">
          <a:noFill/>
          <a:miter lim="400000"/>
        </a:ln>
        <a:effectLst/>
        <a:sp3d/>
      </a:spPr>
      <a:bodyPr rot="0" spcFirstLastPara="1" vertOverflow="overflow" horzOverflow="overflow" vert="horz" wrap="square" lIns="144114" tIns="144114" rIns="144114" bIns="144114" numCol="1" spcCol="38100" rtlCol="0" anchor="t">
        <a:spAutoFit/>
      </a:bodyPr>
      <a:lstStyle>
        <a:defPPr marL="0" marR="0" indent="0" algn="l" defTabSz="305707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702</Words>
  <Application>Microsoft Office PowerPoint</Application>
  <PresentationFormat>Custom</PresentationFormat>
  <Paragraphs>99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Helvetica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McCabe - CHI Crumlin Communications</dc:creator>
  <cp:lastModifiedBy>Administrator</cp:lastModifiedBy>
  <cp:revision>24</cp:revision>
  <dcterms:modified xsi:type="dcterms:W3CDTF">2020-06-25T14:05:47Z</dcterms:modified>
</cp:coreProperties>
</file>